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89" r:id="rId3"/>
    <p:sldId id="256" r:id="rId4"/>
    <p:sldId id="257" r:id="rId5"/>
    <p:sldId id="258" r:id="rId6"/>
    <p:sldId id="259"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90" r:id="rId35"/>
    <p:sldId id="288"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9"/>
    <p:restoredTop sz="94632"/>
  </p:normalViewPr>
  <p:slideViewPr>
    <p:cSldViewPr snapToGrid="0">
      <p:cViewPr varScale="1">
        <p:scale>
          <a:sx n="106" d="100"/>
          <a:sy n="106" d="100"/>
        </p:scale>
        <p:origin x="79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3025308"/>
          </a:xfrm>
        </p:spPr>
        <p:txBody>
          <a:bodyPr anchor="b">
            <a:normAutofit/>
          </a:bodyPr>
          <a:lstStyle>
            <a:lvl1pPr algn="ctr">
              <a:defRPr sz="6600"/>
            </a:lvl1pPr>
          </a:lstStyle>
          <a:p>
            <a:r>
              <a:rPr lang="en-US" dirty="0"/>
              <a:t>Click to edit Master title style</a:t>
            </a:r>
            <a:endParaRPr lang="en-US" dirty="0"/>
          </a:p>
        </p:txBody>
      </p:sp>
      <p:sp>
        <p:nvSpPr>
          <p:cNvPr id="3" name="Subtitle 2"/>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sp>
        <p:nvSpPr>
          <p:cNvPr id="4" name="Date Placeholder 3"/>
          <p:cNvSpPr>
            <a:spLocks noGrp="1"/>
          </p:cNvSpPr>
          <p:nvPr>
            <p:ph type="dt" sz="half" idx="10"/>
          </p:nvPr>
        </p:nvSpPr>
        <p:spPr/>
        <p:txBody>
          <a:bodyPr/>
          <a:lstStyle/>
          <a:p>
            <a:fld id="{11EAACC7-3B3F-47D1-959A-EF58926E955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2CC964-A50B-4C29-B4E4-2C30BB34CCF3}"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1EAACC7-3B3F-47D1-959A-EF58926E955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2CC964-A50B-4C29-B4E4-2C30BB34CCF3}"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1EAACC7-3B3F-47D1-959A-EF58926E955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2CC964-A50B-4C29-B4E4-2C30BB34CCF3}"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11EAACC7-3B3F-47D1-959A-EF58926E955E}"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2CC964-A50B-4C29-B4E4-2C30BB34CCF3}"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1EAACC7-3B3F-47D1-959A-EF58926E955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2CC964-A50B-4C29-B4E4-2C30BB34CCF3}"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924493"/>
            <a:ext cx="5181600" cy="425247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172200" y="1924493"/>
            <a:ext cx="5181600" cy="425247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1EAACC7-3B3F-47D1-959A-EF58926E955E}"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2CC964-A50B-4C29-B4E4-2C30BB34CCF3}"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58237"/>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58237"/>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1EAACC7-3B3F-47D1-959A-EF58926E955E}"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12CC964-A50B-4C29-B4E4-2C30BB34CCF3}"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1EAACC7-3B3F-47D1-959A-EF58926E955E}"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12CC964-A50B-4C29-B4E4-2C30BB34CCF3}"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AACC7-3B3F-47D1-959A-EF58926E955E}"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12CC964-A50B-4C29-B4E4-2C30BB34CCF3}"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1EAACC7-3B3F-47D1-959A-EF58926E955E}"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2CC964-A50B-4C29-B4E4-2C30BB34CCF3}"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1EAACC7-3B3F-47D1-959A-EF58926E955E}"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2CC964-A50B-4C29-B4E4-2C30BB34CCF3}"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11EAACC7-3B3F-47D1-959A-EF58926E955E}" type="datetimeFigureOut">
              <a:rPr lang="en-US" smtClean="0"/>
            </a:fld>
            <a:endParaRPr lang="en-US"/>
          </a:p>
        </p:txBody>
      </p:sp>
      <p:sp>
        <p:nvSpPr>
          <p:cNvPr id="5" name="Footer Placeholder 4"/>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dirty="0"/>
          </a:p>
        </p:txBody>
      </p:sp>
      <p:sp>
        <p:nvSpPr>
          <p:cNvPr id="6" name="Slide Number Placeholder 5"/>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image" Target="../media/image26.jpe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jpeg"/><Relationship Id="rId3" Type="http://schemas.openxmlformats.org/officeDocument/2006/relationships/hyperlink" Target="https://www.wallpaperflare.com/action-crime-drama-interest-mystery-person-series-wallpaper-bxvuu" TargetMode="External"/><Relationship Id="rId2" Type="http://schemas.openxmlformats.org/officeDocument/2006/relationships/image" Target="../media/image4.jpeg"/><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machinelearningmastery.com/introduction-to-the-imagenet-large-scale-visual-recognition-challenge-ilsvrc/" TargetMode="External"/><Relationship Id="rId2" Type="http://schemas.openxmlformats.org/officeDocument/2006/relationships/hyperlink" Target="https://www.datto.com/blog/5-amazing-applications-of-deep-learning-in-cybersecurity" TargetMode="External"/><Relationship Id="rId1" Type="http://schemas.openxmlformats.org/officeDocument/2006/relationships/hyperlink" Target="https://www.frontiersin.org/articles/10.3389/fpsyg.2021.587943/ful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64485" y="627062"/>
            <a:ext cx="10148887" cy="5603875"/>
          </a:xfrm>
        </p:spPr>
        <p:txBody>
          <a:bodyPr>
            <a:normAutofit fontScale="92500"/>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GB" altLang="en-US" sz="2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endParaRPr lang="en-GB" altLang="en-US" sz="2000" b="1"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endParaRPr kumimoji="0" lang="en-GB" altLang="en-US" sz="2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endParaRPr lang="en-GB" altLang="en-US" sz="2000" b="1"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r>
              <a:rPr lang="en-GB" altLang="en-US" sz="200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endParaRPr lang="en-GB" altLang="en-US" sz="2000" b="1"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GB" altLang="en-US" sz="2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GB" altLang="en-US"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NAME OF THE COURSE </a:t>
            </a:r>
            <a:endParaRPr kumimoji="0" lang="en-GB" altLang="en-US"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r>
              <a:rPr lang="en-GB" dirty="0">
                <a:solidFill>
                  <a:schemeClr val="tx1"/>
                </a:solidFill>
                <a:latin typeface="Calibri" panose="020F0502020204030204" pitchFamily="34" charset="0"/>
                <a:cs typeface="Times New Roman" panose="02020603050405020304" pitchFamily="18" charset="0"/>
              </a:rPr>
              <a:t>	</a:t>
            </a:r>
            <a:r>
              <a:rPr lang="en-US" dirty="0">
                <a:solidFill>
                  <a:schemeClr val="tx1"/>
                </a:solidFill>
                <a:latin typeface="Calibri" panose="020F0502020204030204" pitchFamily="34" charset="0"/>
                <a:cs typeface="Times New Roman" panose="02020603050405020304" pitchFamily="18" charset="0"/>
              </a:rPr>
              <a:t>MADSC202 </a:t>
            </a:r>
            <a:r>
              <a:rPr kumimoji="0" lang="en-GB" altLang="en-US"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DEEP LEARNING AND AI </a:t>
            </a:r>
            <a:endParaRPr kumimoji="0" lang="en-GB" altLang="en-US"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endParaRPr kumimoji="0" lang="en-GB" altLang="en-US"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r>
              <a:rPr lang="en-GB" altLang="en-US"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kumimoji="0" lang="en-GB" altLang="en-US"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NAME OF THE FACULTY </a:t>
            </a:r>
            <a:endParaRPr kumimoji="0" lang="en-GB" altLang="en-US"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r>
              <a:rPr lang="en-GB" dirty="0">
                <a:solidFill>
                  <a:schemeClr val="tx1"/>
                </a:solidFill>
                <a:latin typeface="Calibri" panose="020F0502020204030204" pitchFamily="34" charset="0"/>
                <a:cs typeface="Times New Roman" panose="02020603050405020304" pitchFamily="18" charset="0"/>
              </a:rPr>
              <a:t>	</a:t>
            </a:r>
            <a:r>
              <a:rPr lang="en-US" dirty="0">
                <a:solidFill>
                  <a:schemeClr val="tx1"/>
                </a:solidFill>
                <a:latin typeface="Calibri" panose="020F0502020204030204" pitchFamily="34" charset="0"/>
                <a:cs typeface="Times New Roman" panose="02020603050405020304" pitchFamily="18" charset="0"/>
              </a:rPr>
              <a:t>Dr. ATHANSIOS RIZOS</a:t>
            </a:r>
            <a:endParaRPr lang="en-US" dirty="0">
              <a:solidFill>
                <a:schemeClr val="tx1"/>
              </a:solidFill>
              <a:latin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endParaRPr lang="en-US" dirty="0">
              <a:solidFill>
                <a:schemeClr val="tx1"/>
              </a:solidFill>
              <a:latin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r>
              <a:rPr lang="en-US" dirty="0">
                <a:solidFill>
                  <a:schemeClr val="tx1"/>
                </a:solidFill>
                <a:latin typeface="Calibri" panose="020F0502020204030204" pitchFamily="34" charset="0"/>
                <a:cs typeface="Times New Roman" panose="02020603050405020304" pitchFamily="18" charset="0"/>
              </a:rPr>
              <a:t>	</a:t>
            </a:r>
            <a:r>
              <a:rPr kumimoji="0" lang="en-GB" altLang="en-US"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NAME OF THE STUDENTS </a:t>
            </a:r>
            <a:endParaRPr kumimoji="0" lang="en-GB" altLang="en-US"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r>
              <a:rPr lang="en-GB" altLang="en-US"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kumimoji="0" lang="en-GB" altLang="en-US"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KUMAR GAURAV – 22026384</a:t>
            </a:r>
            <a:endParaRPr kumimoji="0" lang="en-GB" altLang="en-US"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r>
              <a:rPr lang="en-GB" altLang="en-US"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endParaRPr lang="en-GB" altLang="en-US" sz="1100" dirty="0">
              <a:solidFill>
                <a:schemeClr val="tx1"/>
              </a:solidFill>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GB" altLang="en-US"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GB" altLang="en-US"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TITLE OF ASSIGNMENT</a:t>
            </a:r>
            <a:endParaRPr kumimoji="0" lang="en-GB" altLang="en-US"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r>
              <a:rPr lang="en-GB" altLang="en-US"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kumimoji="0" lang="en-GB" altLang="en-US"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MID TERM ASSIGNMENT</a:t>
            </a:r>
            <a:endParaRPr kumimoji="0" lang="en-GB" altLang="en-US" i="0" u="none" strike="noStrike" cap="none" normalizeH="0" baseline="0" dirty="0">
              <a:ln>
                <a:noFill/>
              </a:ln>
              <a:solidFill>
                <a:schemeClr val="tx1"/>
              </a:solidFill>
              <a:effectLst/>
              <a:latin typeface="Arial" panose="020B0604020202020204" pitchFamily="34" charset="0"/>
            </a:endParaRPr>
          </a:p>
          <a:p>
            <a:pPr algn="ctr"/>
            <a:endParaRPr lang="en-GB" sz="2000" dirty="0"/>
          </a:p>
        </p:txBody>
      </p:sp>
      <p:sp>
        <p:nvSpPr>
          <p:cNvPr id="6" name="Rectangle 5"/>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GB"/>
          </a:p>
        </p:txBody>
      </p:sp>
      <p:pic>
        <p:nvPicPr>
          <p:cNvPr id="5124" name="Picture 1" descr="Icon&#10;&#10;Description automatically generate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11033" y="220163"/>
            <a:ext cx="4582632" cy="16159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latin typeface="+mn-lt"/>
                <a:ea typeface="+mn-ea"/>
                <a:cs typeface="+mn-cs"/>
              </a:rPr>
              <a:t>Percentage of internet users in selected countries who have ever experienced any cyber crime from November to December 2021</a:t>
            </a:r>
            <a:br>
              <a:rPr lang="en-US" sz="1800" b="1" dirty="0">
                <a:gradFill>
                  <a:gsLst>
                    <a:gs pos="0">
                      <a:srgbClr val="14CD68"/>
                    </a:gs>
                    <a:gs pos="100000">
                      <a:srgbClr val="0B6E38"/>
                    </a:gs>
                  </a:gsLst>
                  <a:lin scaled="0"/>
                </a:gradFill>
              </a:rPr>
            </a:br>
            <a:endParaRPr lang="en-US" sz="1800" dirty="0"/>
          </a:p>
        </p:txBody>
      </p:sp>
      <p:pic>
        <p:nvPicPr>
          <p:cNvPr id="4" name="Content Placeholder 3" descr="Screenshot 2023-02-11 at 23.52.27"/>
          <p:cNvPicPr>
            <a:picLocks noGrp="1" noChangeAspect="1"/>
          </p:cNvPicPr>
          <p:nvPr>
            <p:ph idx="1"/>
          </p:nvPr>
        </p:nvPicPr>
        <p:blipFill>
          <a:blip r:embed="rId1"/>
          <a:stretch>
            <a:fillRect/>
          </a:stretch>
        </p:blipFill>
        <p:spPr>
          <a:xfrm>
            <a:off x="372141" y="1658679"/>
            <a:ext cx="10579394" cy="492287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a:cxnSpLocks noGrp="1" noRot="1" noChangeAspect="1" noMove="1" noResize="1" noEditPoints="1" noAdjustHandles="1" noChangeArrowheads="1" noChangeShapeType="1"/>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noGrp="1" noRot="1" noChangeAspect="1" noMove="1" noResize="1" noEditPoints="1" noAdjustHandles="1" noChangeArrowheads="1" noChangeShapeType="1"/>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noGrp="1" noRot="1" noChangeAspect="1" noMove="1" noResize="1" noEditPoints="1" noAdjustHandles="1" noChangeArrowheads="1" noChangeShapeType="1"/>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cxnSpLocks noGrp="1" noRot="1" noChangeAspect="1" noMove="1" noResize="1" noEditPoints="1" noAdjustHandles="1" noChangeArrowheads="1" noChangeShapeType="1"/>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cxnSpLocks noGrp="1" noRot="1" noChangeAspect="1" noMove="1" noResize="1" noEditPoints="1" noAdjustHandles="1" noChangeArrowheads="1" noChangeShapeType="1"/>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noGrp="1" noRot="1" noChangeAspect="1" noMove="1" noResize="1" noEditPoints="1" noAdjustHandles="1" noChangeArrowheads="1" noChangeShapeType="1"/>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cxnSpLocks noGrp="1" noRot="1" noChangeAspect="1" noMove="1" noResize="1" noEditPoints="1" noAdjustHandles="1" noChangeArrowheads="1" noChangeShapeType="1"/>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a:spLocks noGrp="1" noRot="1" noChangeAspect="1" noMove="1" noResize="1" noEditPoints="1" noAdjustHandles="1" noChangeArrowheads="1" noChangeShapeType="1" noTextEdit="1"/>
          </p:cNvSpPr>
          <p:nvPr/>
        </p:nvSpPr>
        <p:spPr>
          <a:xfrm>
            <a:off x="0" y="4849100"/>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a:cxnSpLocks noGrp="1" noRot="1" noChangeAspect="1" noMove="1" noResize="1" noEditPoints="1" noAdjustHandles="1" noChangeArrowheads="1" noChangeShapeType="1"/>
          </p:cNvCxnSpPr>
          <p:nvPr/>
        </p:nvCxnSpPr>
        <p:spPr>
          <a:xfrm>
            <a:off x="660990" y="4849100"/>
            <a:ext cx="2366826"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cxnSpLocks noGrp="1" noRot="1" noChangeAspect="1" noMove="1" noResize="1" noEditPoints="1" noAdjustHandles="1" noChangeArrowheads="1" noChangeShapeType="1"/>
            <a:endCxn id="12" idx="1"/>
          </p:cNvCxnSpPr>
          <p:nvPr/>
        </p:nvCxnSpPr>
        <p:spPr>
          <a:xfrm flipH="1">
            <a:off x="0" y="4849099"/>
            <a:ext cx="3027816" cy="100445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Screenshot 2023-02-11 at 23.57.46"/>
          <p:cNvPicPr>
            <a:picLocks noChangeAspect="1"/>
          </p:cNvPicPr>
          <p:nvPr/>
        </p:nvPicPr>
        <p:blipFill>
          <a:blip r:embed="rId1"/>
          <a:stretch>
            <a:fillRect/>
          </a:stretch>
        </p:blipFill>
        <p:spPr>
          <a:xfrm>
            <a:off x="114301" y="551062"/>
            <a:ext cx="6129338" cy="5563988"/>
          </a:xfrm>
          <a:prstGeom prst="rect">
            <a:avLst/>
          </a:prstGeom>
        </p:spPr>
      </p:pic>
      <p:pic>
        <p:nvPicPr>
          <p:cNvPr id="5" name="Content Placeholder 4" descr="Screenshot 2023-02-12 at 20.49.00"/>
          <p:cNvPicPr>
            <a:picLocks noGrp="1" noChangeAspect="1"/>
          </p:cNvPicPr>
          <p:nvPr>
            <p:ph idx="1"/>
          </p:nvPr>
        </p:nvPicPr>
        <p:blipFill>
          <a:blip r:embed="rId2"/>
          <a:stretch>
            <a:fillRect/>
          </a:stretch>
        </p:blipFill>
        <p:spPr>
          <a:xfrm>
            <a:off x="6286992" y="551062"/>
            <a:ext cx="5790707" cy="5477827"/>
          </a:xfrm>
          <a:prstGeom prst="rect">
            <a:avLst/>
          </a:prstGeom>
        </p:spPr>
      </p:pic>
      <p:cxnSp>
        <p:nvCxnSpPr>
          <p:cNvPr id="32" name="Straight Connector 31"/>
          <p:cNvCxnSpPr>
            <a:cxnSpLocks noGrp="1" noRot="1" noChangeAspect="1" noMove="1" noResize="1" noEditPoints="1" noAdjustHandles="1" noChangeArrowheads="1" noChangeShapeType="1"/>
          </p:cNvCxnSpPr>
          <p:nvPr/>
        </p:nvCxnSpPr>
        <p:spPr>
          <a:xfrm flipV="1">
            <a:off x="11602477" y="4849098"/>
            <a:ext cx="339224" cy="20089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cxnSpLocks noGrp="1" noRot="1" noChangeAspect="1" noMove="1" noResize="1" noEditPoints="1" noAdjustHandles="1" noChangeArrowheads="1" noChangeShapeType="1"/>
          </p:cNvCxnSpPr>
          <p:nvPr/>
        </p:nvCxnSpPr>
        <p:spPr>
          <a:xfrm>
            <a:off x="8882420" y="4849097"/>
            <a:ext cx="3309580" cy="138214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1350335"/>
            <a:ext cx="9906000" cy="4683643"/>
          </a:xfrm>
        </p:spPr>
        <p:txBody>
          <a:bodyPr>
            <a:normAutofit/>
          </a:bodyPr>
          <a:lstStyle/>
          <a:p>
            <a:pPr marL="0" indent="0" algn="just">
              <a:buNone/>
            </a:pPr>
            <a:r>
              <a:rPr lang="en-GB" sz="1800" b="1" dirty="0"/>
              <a:t>Significance</a:t>
            </a:r>
            <a:r>
              <a:rPr lang="en-US" sz="1800" b="1" dirty="0"/>
              <a:t> of Deep Learning and AI in preventing </a:t>
            </a:r>
            <a:r>
              <a:rPr lang="de-DE" sz="1800" b="1" dirty="0"/>
              <a:t>C</a:t>
            </a:r>
            <a:r>
              <a:rPr lang="de-DE" altLang="en-US" sz="1800" b="1" dirty="0"/>
              <a:t>ybercrime: </a:t>
            </a:r>
            <a:endParaRPr lang="en-US" sz="1800" b="1" dirty="0"/>
          </a:p>
          <a:p>
            <a:pPr marL="0" indent="0" algn="just">
              <a:buNone/>
            </a:pPr>
            <a:r>
              <a:rPr lang="de-DE" altLang="en-US" sz="1800" b="1" dirty="0"/>
              <a:t> </a:t>
            </a:r>
            <a:r>
              <a:rPr lang="en-US" sz="1800" b="1" dirty="0"/>
              <a:t> </a:t>
            </a:r>
            <a:endParaRPr lang="en-US" sz="1800" b="1" dirty="0"/>
          </a:p>
          <a:p>
            <a:pPr algn="just"/>
            <a:r>
              <a:rPr lang="de-DE" altLang="en-US" sz="1800" dirty="0">
                <a:sym typeface="+mn-ea"/>
              </a:rPr>
              <a:t> AI </a:t>
            </a:r>
            <a:r>
              <a:rPr lang="de-DE" altLang="en-US" sz="1800" dirty="0" err="1">
                <a:sym typeface="+mn-ea"/>
              </a:rPr>
              <a:t>can</a:t>
            </a:r>
            <a:r>
              <a:rPr lang="de-DE" altLang="en-US" sz="1800" dirty="0">
                <a:sym typeface="+mn-ea"/>
              </a:rPr>
              <a:t> </a:t>
            </a:r>
            <a:r>
              <a:rPr lang="de-DE" altLang="en-US" sz="1800" dirty="0" err="1">
                <a:sym typeface="+mn-ea"/>
              </a:rPr>
              <a:t>stop</a:t>
            </a:r>
            <a:r>
              <a:rPr lang="de-DE" altLang="en-US" sz="1800" dirty="0">
                <a:sym typeface="+mn-ea"/>
              </a:rPr>
              <a:t> </a:t>
            </a:r>
            <a:r>
              <a:rPr lang="de-DE" altLang="en-US" sz="1800" dirty="0" err="1">
                <a:sym typeface="+mn-ea"/>
              </a:rPr>
              <a:t>small</a:t>
            </a:r>
            <a:r>
              <a:rPr lang="de-DE" altLang="en-US" sz="1800" dirty="0">
                <a:sym typeface="+mn-ea"/>
              </a:rPr>
              <a:t> Ransomware </a:t>
            </a:r>
            <a:r>
              <a:rPr lang="de-DE" altLang="en-US" sz="1800" dirty="0" err="1">
                <a:sym typeface="+mn-ea"/>
              </a:rPr>
              <a:t>behaviors</a:t>
            </a:r>
            <a:r>
              <a:rPr lang="de-DE" altLang="en-US" sz="1800" dirty="0">
                <a:sym typeface="+mn-ea"/>
              </a:rPr>
              <a:t> </a:t>
            </a:r>
            <a:r>
              <a:rPr lang="de-DE" altLang="en-US" sz="1800" dirty="0" err="1">
                <a:sym typeface="+mn-ea"/>
              </a:rPr>
              <a:t>before</a:t>
            </a:r>
            <a:r>
              <a:rPr lang="de-DE" altLang="en-US" sz="1800" dirty="0">
                <a:sym typeface="+mn-ea"/>
              </a:rPr>
              <a:t> </a:t>
            </a:r>
            <a:r>
              <a:rPr lang="de-DE" altLang="en-US" sz="1800" dirty="0" err="1">
                <a:sym typeface="+mn-ea"/>
              </a:rPr>
              <a:t>it</a:t>
            </a:r>
            <a:r>
              <a:rPr lang="de-DE" altLang="en-US" sz="1800" dirty="0">
                <a:sym typeface="+mn-ea"/>
              </a:rPr>
              <a:t> </a:t>
            </a:r>
            <a:r>
              <a:rPr lang="de-DE" altLang="en-US" sz="1800" dirty="0" err="1">
                <a:sym typeface="+mn-ea"/>
              </a:rPr>
              <a:t>gets</a:t>
            </a:r>
            <a:r>
              <a:rPr lang="de-DE" altLang="en-US" sz="1800" dirty="0">
                <a:sym typeface="+mn-ea"/>
              </a:rPr>
              <a:t> </a:t>
            </a:r>
            <a:r>
              <a:rPr lang="de-DE" altLang="en-US" sz="1800" dirty="0" err="1">
                <a:sym typeface="+mn-ea"/>
              </a:rPr>
              <a:t>into</a:t>
            </a:r>
            <a:r>
              <a:rPr lang="de-DE" altLang="en-US" sz="1800" dirty="0">
                <a:sym typeface="+mn-ea"/>
              </a:rPr>
              <a:t> </a:t>
            </a:r>
            <a:r>
              <a:rPr lang="de-DE" altLang="en-US" sz="1800" dirty="0" err="1">
                <a:sym typeface="+mn-ea"/>
              </a:rPr>
              <a:t>the</a:t>
            </a:r>
            <a:r>
              <a:rPr lang="de-DE" altLang="en-US" sz="1800" dirty="0">
                <a:sym typeface="+mn-ea"/>
              </a:rPr>
              <a:t> </a:t>
            </a:r>
            <a:r>
              <a:rPr lang="de-DE" altLang="en-US" sz="1800" dirty="0" err="1">
                <a:sym typeface="+mn-ea"/>
              </a:rPr>
              <a:t>system</a:t>
            </a:r>
            <a:r>
              <a:rPr lang="de-DE" altLang="en-US" sz="1800" dirty="0">
                <a:sym typeface="+mn-ea"/>
              </a:rPr>
              <a:t>.</a:t>
            </a:r>
            <a:endParaRPr lang="de-DE" altLang="en-US" sz="1800" dirty="0">
              <a:sym typeface="+mn-ea"/>
            </a:endParaRPr>
          </a:p>
          <a:p>
            <a:pPr marL="0" indent="0" algn="just">
              <a:buNone/>
            </a:pPr>
            <a:endParaRPr lang="de-DE" altLang="en-US" sz="1800" dirty="0">
              <a:sym typeface="+mn-ea"/>
            </a:endParaRPr>
          </a:p>
          <a:p>
            <a:pPr algn="just"/>
            <a:r>
              <a:rPr lang="en-US" sz="1800" dirty="0">
                <a:sym typeface="+mn-ea"/>
              </a:rPr>
              <a:t> </a:t>
            </a:r>
            <a:r>
              <a:rPr lang="de-DE" altLang="en-US" sz="1800" dirty="0" err="1"/>
              <a:t>During</a:t>
            </a:r>
            <a:r>
              <a:rPr lang="de-DE" altLang="en-US" sz="1800" dirty="0"/>
              <a:t> High </a:t>
            </a:r>
            <a:r>
              <a:rPr lang="de-DE" altLang="en-US" sz="1800" dirty="0" err="1"/>
              <a:t>attack</a:t>
            </a:r>
            <a:r>
              <a:rPr lang="de-DE" altLang="en-US" sz="1800" dirty="0"/>
              <a:t> </a:t>
            </a:r>
            <a:r>
              <a:rPr lang="de-DE" altLang="en-US" sz="1800" dirty="0" err="1"/>
              <a:t>we</a:t>
            </a:r>
            <a:r>
              <a:rPr lang="de-DE" altLang="en-US" sz="1800" dirty="0"/>
              <a:t> </a:t>
            </a:r>
            <a:r>
              <a:rPr lang="de-DE" altLang="en-US" sz="1800" dirty="0" err="1"/>
              <a:t>can</a:t>
            </a:r>
            <a:r>
              <a:rPr lang="de-DE" altLang="en-US" sz="1800" dirty="0"/>
              <a:t> find </a:t>
            </a:r>
            <a:r>
              <a:rPr lang="de-DE" altLang="en-US" sz="1800" dirty="0" err="1"/>
              <a:t>the</a:t>
            </a:r>
            <a:r>
              <a:rPr lang="de-DE" altLang="en-US" sz="1800" dirty="0"/>
              <a:t> </a:t>
            </a:r>
            <a:r>
              <a:rPr lang="de-DE" altLang="en-US" sz="1800" dirty="0" err="1"/>
              <a:t>behaviour</a:t>
            </a:r>
            <a:r>
              <a:rPr lang="de-DE" altLang="en-US" sz="1800" dirty="0"/>
              <a:t> </a:t>
            </a:r>
            <a:r>
              <a:rPr lang="de-DE" altLang="en-US" sz="1800" dirty="0" err="1"/>
              <a:t>of</a:t>
            </a:r>
            <a:r>
              <a:rPr lang="de-DE" altLang="en-US" sz="1800" dirty="0"/>
              <a:t> </a:t>
            </a:r>
            <a:r>
              <a:rPr lang="de-DE" altLang="en-US" sz="1800" dirty="0" err="1"/>
              <a:t>malware</a:t>
            </a:r>
            <a:r>
              <a:rPr lang="de-DE" altLang="en-US" sz="1800" dirty="0"/>
              <a:t>.</a:t>
            </a:r>
            <a:endParaRPr lang="de-DE" altLang="en-US" sz="1800" dirty="0"/>
          </a:p>
          <a:p>
            <a:pPr marL="0" indent="0" algn="just">
              <a:buNone/>
            </a:pPr>
            <a:endParaRPr lang="de-DE" altLang="en-US" sz="1800" dirty="0"/>
          </a:p>
          <a:p>
            <a:pPr algn="just"/>
            <a:r>
              <a:rPr lang="de-DE" altLang="en-US" sz="1800" dirty="0"/>
              <a:t> NLP in AI </a:t>
            </a:r>
            <a:r>
              <a:rPr lang="de-DE" altLang="en-US" sz="1800" dirty="0" err="1"/>
              <a:t>is</a:t>
            </a:r>
            <a:r>
              <a:rPr lang="de-DE" altLang="en-US" sz="1800" dirty="0"/>
              <a:t> </a:t>
            </a:r>
            <a:r>
              <a:rPr lang="de-DE" altLang="en-US" sz="1800" dirty="0" err="1"/>
              <a:t>used</a:t>
            </a:r>
            <a:r>
              <a:rPr lang="de-DE" altLang="en-US" sz="1800" dirty="0"/>
              <a:t> </a:t>
            </a:r>
            <a:r>
              <a:rPr lang="de-DE" altLang="en-US" sz="1800" dirty="0" err="1"/>
              <a:t>to</a:t>
            </a:r>
            <a:r>
              <a:rPr lang="de-DE" altLang="en-US" sz="1800" dirty="0"/>
              <a:t> </a:t>
            </a:r>
            <a:r>
              <a:rPr lang="de-DE" altLang="en-US" sz="1800" dirty="0" err="1"/>
              <a:t>collect</a:t>
            </a:r>
            <a:r>
              <a:rPr lang="de-DE" altLang="en-US" sz="1800" dirty="0"/>
              <a:t> </a:t>
            </a:r>
            <a:r>
              <a:rPr lang="de-DE" altLang="en-US" sz="1800" dirty="0" err="1"/>
              <a:t>imformation</a:t>
            </a:r>
            <a:r>
              <a:rPr lang="de-DE" altLang="en-US" sz="1800" dirty="0"/>
              <a:t> </a:t>
            </a:r>
            <a:r>
              <a:rPr lang="de-DE" altLang="en-US" sz="1800" dirty="0" err="1"/>
              <a:t>from</a:t>
            </a:r>
            <a:r>
              <a:rPr lang="de-DE" altLang="en-US" sz="1800" dirty="0"/>
              <a:t> </a:t>
            </a:r>
            <a:r>
              <a:rPr lang="de-DE" altLang="en-US" sz="1800" dirty="0" err="1"/>
              <a:t>of</a:t>
            </a:r>
            <a:r>
              <a:rPr lang="de-DE" altLang="en-US" sz="1800" dirty="0"/>
              <a:t> </a:t>
            </a:r>
            <a:r>
              <a:rPr lang="de-DE" altLang="en-US" sz="1800" dirty="0" err="1"/>
              <a:t>everywhere</a:t>
            </a:r>
            <a:r>
              <a:rPr lang="de-DE" altLang="en-US" sz="1800" dirty="0"/>
              <a:t> and </a:t>
            </a:r>
            <a:r>
              <a:rPr lang="de-DE" altLang="en-US" sz="1800" dirty="0" err="1"/>
              <a:t>make</a:t>
            </a:r>
            <a:r>
              <a:rPr lang="de-DE" altLang="en-US" sz="1800" dirty="0"/>
              <a:t> </a:t>
            </a:r>
            <a:r>
              <a:rPr lang="de-DE" altLang="en-US" sz="1800" dirty="0" err="1"/>
              <a:t>better</a:t>
            </a:r>
            <a:r>
              <a:rPr lang="de-DE" altLang="en-US" sz="1800" dirty="0"/>
              <a:t>     </a:t>
            </a:r>
            <a:endParaRPr lang="de-DE" altLang="en-US" sz="1800" dirty="0"/>
          </a:p>
          <a:p>
            <a:pPr marL="0" indent="0" algn="just">
              <a:buNone/>
            </a:pPr>
            <a:endParaRPr lang="de-DE" altLang="en-US" sz="1800" dirty="0"/>
          </a:p>
          <a:p>
            <a:pPr algn="just"/>
            <a:r>
              <a:rPr lang="de-DE" altLang="en-US" sz="1800" dirty="0"/>
              <a:t>AL Help in </a:t>
            </a:r>
            <a:r>
              <a:rPr lang="de-DE" altLang="en-US" sz="1800" dirty="0" err="1"/>
              <a:t>cyber</a:t>
            </a:r>
            <a:r>
              <a:rPr lang="de-DE" altLang="en-US" sz="1800" dirty="0"/>
              <a:t> </a:t>
            </a:r>
            <a:r>
              <a:rPr lang="de-DE" altLang="en-US" sz="1800" dirty="0" err="1"/>
              <a:t>security</a:t>
            </a:r>
            <a:r>
              <a:rPr lang="de-DE" altLang="en-US" sz="1800" dirty="0"/>
              <a:t> - </a:t>
            </a:r>
            <a:r>
              <a:rPr lang="de-DE" altLang="en-US" sz="1800" dirty="0" err="1"/>
              <a:t>credit</a:t>
            </a:r>
            <a:r>
              <a:rPr lang="de-DE" altLang="en-US" sz="1800" dirty="0"/>
              <a:t> </a:t>
            </a:r>
            <a:r>
              <a:rPr lang="de-DE" altLang="en-US" sz="1800" dirty="0" err="1"/>
              <a:t>card</a:t>
            </a:r>
            <a:r>
              <a:rPr lang="de-DE" altLang="en-US" sz="1800" dirty="0"/>
              <a:t> </a:t>
            </a:r>
            <a:r>
              <a:rPr lang="de-DE" altLang="en-US" sz="1800" dirty="0" err="1"/>
              <a:t>fraud</a:t>
            </a:r>
            <a:r>
              <a:rPr lang="de-DE" altLang="en-US" sz="1800" dirty="0"/>
              <a:t> </a:t>
            </a:r>
            <a:r>
              <a:rPr lang="de-DE" altLang="en-US" sz="1800" dirty="0" err="1"/>
              <a:t>detection</a:t>
            </a:r>
            <a:r>
              <a:rPr lang="de-DE" altLang="en-US" sz="1800" dirty="0"/>
              <a:t>, Spam </a:t>
            </a:r>
            <a:r>
              <a:rPr lang="de-DE" altLang="en-US" sz="1800" dirty="0" err="1"/>
              <a:t>filter</a:t>
            </a:r>
            <a:r>
              <a:rPr lang="de-DE" altLang="en-US" sz="1800" dirty="0"/>
              <a:t>, Secure </a:t>
            </a:r>
            <a:r>
              <a:rPr lang="de-DE" altLang="en-US" sz="1800" dirty="0" err="1"/>
              <a:t>user</a:t>
            </a:r>
            <a:r>
              <a:rPr lang="de-DE" altLang="en-US" sz="1800" dirty="0"/>
              <a:t> </a:t>
            </a:r>
            <a:r>
              <a:rPr lang="de-DE" altLang="en-US" sz="1800" dirty="0" err="1"/>
              <a:t>authentication</a:t>
            </a:r>
            <a:r>
              <a:rPr lang="de-DE" altLang="en-US" sz="1800" dirty="0"/>
              <a:t>, Hacking </a:t>
            </a:r>
            <a:r>
              <a:rPr lang="de-DE" altLang="en-US" sz="1800" dirty="0" err="1"/>
              <a:t>incident</a:t>
            </a:r>
            <a:r>
              <a:rPr lang="de-DE" altLang="en-US" sz="1800" dirty="0"/>
              <a:t> </a:t>
            </a:r>
            <a:r>
              <a:rPr lang="de-DE" altLang="en-US" sz="1800" dirty="0" err="1"/>
              <a:t>forecasting</a:t>
            </a:r>
            <a:r>
              <a:rPr lang="de-DE" altLang="en-US" sz="1800" dirty="0"/>
              <a:t>.</a:t>
            </a:r>
            <a:endParaRPr lang="de-DE" altLang="en-US" sz="1800" dirty="0"/>
          </a:p>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40242"/>
            <a:ext cx="9906000" cy="1414130"/>
          </a:xfrm>
        </p:spPr>
        <p:txBody>
          <a:bodyPr>
            <a:normAutofit/>
          </a:bodyPr>
          <a:lstStyle/>
          <a:p>
            <a:r>
              <a:rPr lang="de-DE" altLang="en-US" sz="2700" dirty="0">
                <a:sym typeface="+mn-ea"/>
              </a:rPr>
              <a:t>4</a:t>
            </a:r>
            <a:r>
              <a:rPr lang="en-US" sz="2700" dirty="0">
                <a:sym typeface="+mn-ea"/>
              </a:rPr>
              <a:t>. </a:t>
            </a:r>
            <a:r>
              <a:rPr lang="de-DE" altLang="en-US" sz="2700" dirty="0" err="1">
                <a:sym typeface="+mn-ea"/>
              </a:rPr>
              <a:t>Reason</a:t>
            </a:r>
            <a:r>
              <a:rPr lang="de-DE" altLang="en-US" sz="2700" dirty="0">
                <a:sym typeface="+mn-ea"/>
              </a:rPr>
              <a:t> </a:t>
            </a:r>
            <a:r>
              <a:rPr lang="de-DE" altLang="en-US" sz="2700" dirty="0" err="1">
                <a:sym typeface="+mn-ea"/>
              </a:rPr>
              <a:t>why</a:t>
            </a:r>
            <a:r>
              <a:rPr lang="de-DE" altLang="en-US" sz="2700" dirty="0">
                <a:sym typeface="+mn-ea"/>
              </a:rPr>
              <a:t> Deep </a:t>
            </a:r>
            <a:r>
              <a:rPr lang="de-DE" altLang="en-US" sz="2700" dirty="0" err="1">
                <a:sym typeface="+mn-ea"/>
              </a:rPr>
              <a:t>learning</a:t>
            </a:r>
            <a:r>
              <a:rPr lang="de-DE" altLang="en-US" sz="2700" dirty="0">
                <a:sym typeface="+mn-ea"/>
              </a:rPr>
              <a:t> </a:t>
            </a:r>
            <a:r>
              <a:rPr lang="de-DE" altLang="en-US" sz="2700" dirty="0" err="1">
                <a:sym typeface="+mn-ea"/>
              </a:rPr>
              <a:t>is</a:t>
            </a:r>
            <a:r>
              <a:rPr lang="de-DE" altLang="en-US" sz="2700" dirty="0">
                <a:sym typeface="+mn-ea"/>
              </a:rPr>
              <a:t> </a:t>
            </a:r>
            <a:r>
              <a:rPr lang="de-DE" altLang="en-US" sz="2700" dirty="0" err="1">
                <a:sym typeface="+mn-ea"/>
              </a:rPr>
              <a:t>more</a:t>
            </a:r>
            <a:r>
              <a:rPr lang="de-DE" altLang="en-US" sz="2700" dirty="0">
                <a:sym typeface="+mn-ea"/>
              </a:rPr>
              <a:t> </a:t>
            </a:r>
            <a:r>
              <a:rPr lang="de-DE" altLang="en-US" sz="2700" dirty="0" err="1">
                <a:sym typeface="+mn-ea"/>
              </a:rPr>
              <a:t>sufficient</a:t>
            </a:r>
            <a:r>
              <a:rPr lang="de-DE" altLang="en-US" sz="2700" dirty="0">
                <a:sym typeface="+mn-ea"/>
              </a:rPr>
              <a:t> in </a:t>
            </a:r>
            <a:r>
              <a:rPr lang="de-DE" altLang="en-US" sz="2700" dirty="0" err="1">
                <a:sym typeface="+mn-ea"/>
              </a:rPr>
              <a:t>achieving</a:t>
            </a:r>
            <a:r>
              <a:rPr lang="de-DE" altLang="en-US" sz="2700" dirty="0">
                <a:sym typeface="+mn-ea"/>
              </a:rPr>
              <a:t> </a:t>
            </a:r>
            <a:r>
              <a:rPr lang="de-DE" altLang="en-US" sz="2700" dirty="0" err="1">
                <a:sym typeface="+mn-ea"/>
              </a:rPr>
              <a:t>solution</a:t>
            </a:r>
            <a:r>
              <a:rPr lang="de-DE" altLang="en-US" sz="2700" dirty="0">
                <a:sym typeface="+mn-ea"/>
              </a:rPr>
              <a:t> </a:t>
            </a:r>
            <a:r>
              <a:rPr lang="de-DE" altLang="en-US" sz="2700" dirty="0" err="1">
                <a:sym typeface="+mn-ea"/>
              </a:rPr>
              <a:t>to</a:t>
            </a:r>
            <a:r>
              <a:rPr lang="de-DE" altLang="en-US" sz="2700" dirty="0">
                <a:sym typeface="+mn-ea"/>
              </a:rPr>
              <a:t> </a:t>
            </a:r>
            <a:r>
              <a:rPr lang="de-DE" altLang="en-US" sz="2700" dirty="0" err="1">
                <a:sym typeface="+mn-ea"/>
              </a:rPr>
              <a:t>prevent</a:t>
            </a:r>
            <a:r>
              <a:rPr lang="de-DE" altLang="en-US" sz="2700" dirty="0">
                <a:sym typeface="+mn-ea"/>
              </a:rPr>
              <a:t> </a:t>
            </a:r>
            <a:r>
              <a:rPr lang="de-DE" altLang="en-US" sz="2700" dirty="0" err="1">
                <a:sym typeface="+mn-ea"/>
              </a:rPr>
              <a:t>crimes</a:t>
            </a:r>
            <a:r>
              <a:rPr lang="de-DE" altLang="en-US" sz="2700" dirty="0">
                <a:sym typeface="+mn-ea"/>
              </a:rPr>
              <a:t> and </a:t>
            </a:r>
            <a:r>
              <a:rPr lang="de-DE" altLang="en-US" sz="2700" dirty="0" err="1">
                <a:sym typeface="+mn-ea"/>
              </a:rPr>
              <a:t>cyber</a:t>
            </a:r>
            <a:r>
              <a:rPr lang="de-DE" altLang="en-US" sz="2700" dirty="0">
                <a:sym typeface="+mn-ea"/>
              </a:rPr>
              <a:t> Security? </a:t>
            </a:r>
            <a:endParaRPr lang="en-GB" dirty="0"/>
          </a:p>
        </p:txBody>
      </p:sp>
      <p:sp>
        <p:nvSpPr>
          <p:cNvPr id="3" name="Content Placeholder 2"/>
          <p:cNvSpPr>
            <a:spLocks noGrp="1"/>
          </p:cNvSpPr>
          <p:nvPr>
            <p:ph idx="1"/>
          </p:nvPr>
        </p:nvSpPr>
        <p:spPr/>
        <p:txBody>
          <a:bodyPr>
            <a:normAutofit/>
          </a:bodyPr>
          <a:lstStyle/>
          <a:p>
            <a:pPr marL="0" indent="0" algn="just">
              <a:buNone/>
            </a:pPr>
            <a:endParaRPr lang="en-US" sz="2400" dirty="0"/>
          </a:p>
          <a:p>
            <a:pPr algn="just"/>
            <a:r>
              <a:rPr lang="de-DE" altLang="en-US" sz="1800" dirty="0">
                <a:sym typeface="+mn-ea"/>
              </a:rPr>
              <a:t> Ability </a:t>
            </a:r>
            <a:r>
              <a:rPr lang="de-DE" altLang="en-US" sz="1800" dirty="0" err="1">
                <a:sym typeface="+mn-ea"/>
              </a:rPr>
              <a:t>to</a:t>
            </a:r>
            <a:r>
              <a:rPr lang="de-DE" altLang="en-US" sz="1800" dirty="0">
                <a:sym typeface="+mn-ea"/>
              </a:rPr>
              <a:t> </a:t>
            </a:r>
            <a:r>
              <a:rPr lang="de-DE" altLang="en-US" sz="1800" dirty="0" err="1">
                <a:sym typeface="+mn-ea"/>
              </a:rPr>
              <a:t>proactively</a:t>
            </a:r>
            <a:r>
              <a:rPr lang="de-DE" altLang="en-US" sz="1800" dirty="0">
                <a:sym typeface="+mn-ea"/>
              </a:rPr>
              <a:t> </a:t>
            </a:r>
            <a:r>
              <a:rPr lang="de-DE" altLang="en-US" sz="1800" dirty="0" err="1">
                <a:sym typeface="+mn-ea"/>
              </a:rPr>
              <a:t>detect</a:t>
            </a:r>
            <a:r>
              <a:rPr lang="de-DE" altLang="en-US" sz="1800" dirty="0">
                <a:sym typeface="+mn-ea"/>
              </a:rPr>
              <a:t> and </a:t>
            </a:r>
            <a:r>
              <a:rPr lang="de-DE" altLang="en-US" sz="1800" dirty="0" err="1">
                <a:sym typeface="+mn-ea"/>
              </a:rPr>
              <a:t>stop</a:t>
            </a:r>
            <a:r>
              <a:rPr lang="de-DE" altLang="en-US" sz="1800" dirty="0">
                <a:sym typeface="+mn-ea"/>
              </a:rPr>
              <a:t> </a:t>
            </a:r>
            <a:r>
              <a:rPr lang="de-DE" altLang="en-US" sz="1800" dirty="0" err="1">
                <a:sym typeface="+mn-ea"/>
              </a:rPr>
              <a:t>attacks</a:t>
            </a:r>
            <a:r>
              <a:rPr lang="de-DE" altLang="en-US" sz="1800" dirty="0">
                <a:sym typeface="+mn-ea"/>
              </a:rPr>
              <a:t> </a:t>
            </a:r>
            <a:r>
              <a:rPr lang="de-DE" altLang="en-US" sz="1800" dirty="0" err="1">
                <a:sym typeface="+mn-ea"/>
              </a:rPr>
              <a:t>before</a:t>
            </a:r>
            <a:r>
              <a:rPr lang="de-DE" altLang="en-US" sz="1800" dirty="0">
                <a:sym typeface="+mn-ea"/>
              </a:rPr>
              <a:t> </a:t>
            </a:r>
            <a:r>
              <a:rPr lang="de-DE" altLang="en-US" sz="1800" dirty="0" err="1">
                <a:sym typeface="+mn-ea"/>
              </a:rPr>
              <a:t>they</a:t>
            </a:r>
            <a:r>
              <a:rPr lang="de-DE" altLang="en-US" sz="1800" dirty="0">
                <a:sym typeface="+mn-ea"/>
              </a:rPr>
              <a:t> </a:t>
            </a:r>
            <a:r>
              <a:rPr lang="de-DE" altLang="en-US" sz="1800" dirty="0" err="1">
                <a:sym typeface="+mn-ea"/>
              </a:rPr>
              <a:t>occur</a:t>
            </a:r>
            <a:r>
              <a:rPr lang="de-DE" altLang="en-US" sz="1800" dirty="0">
                <a:sym typeface="+mn-ea"/>
              </a:rPr>
              <a:t>. </a:t>
            </a:r>
            <a:endParaRPr lang="de-DE" altLang="en-US" sz="1800" dirty="0">
              <a:sym typeface="+mn-ea"/>
            </a:endParaRPr>
          </a:p>
          <a:p>
            <a:pPr algn="just"/>
            <a:endParaRPr lang="de-DE" altLang="en-US" sz="1800" dirty="0">
              <a:sym typeface="+mn-ea"/>
            </a:endParaRPr>
          </a:p>
          <a:p>
            <a:pPr algn="just"/>
            <a:r>
              <a:rPr lang="de-DE" altLang="en-US" sz="1800" dirty="0">
                <a:sym typeface="+mn-ea"/>
              </a:rPr>
              <a:t>Ability </a:t>
            </a:r>
            <a:r>
              <a:rPr lang="de-DE" altLang="en-US" sz="1800" dirty="0" err="1">
                <a:sym typeface="+mn-ea"/>
              </a:rPr>
              <a:t>to</a:t>
            </a:r>
            <a:r>
              <a:rPr lang="de-DE" altLang="en-US" sz="1800" dirty="0">
                <a:sym typeface="+mn-ea"/>
              </a:rPr>
              <a:t> </a:t>
            </a:r>
            <a:r>
              <a:rPr lang="de-DE" altLang="en-US" sz="1800" dirty="0" err="1">
                <a:sym typeface="+mn-ea"/>
              </a:rPr>
              <a:t>analyse</a:t>
            </a:r>
            <a:r>
              <a:rPr lang="de-DE" altLang="en-US" sz="1800" dirty="0">
                <a:sym typeface="+mn-ea"/>
              </a:rPr>
              <a:t> </a:t>
            </a:r>
            <a:r>
              <a:rPr lang="de-DE" altLang="en-US" sz="1800" dirty="0" err="1">
                <a:sym typeface="+mn-ea"/>
              </a:rPr>
              <a:t>behaviour</a:t>
            </a:r>
            <a:r>
              <a:rPr lang="de-DE" altLang="en-US" sz="1800" dirty="0">
                <a:sym typeface="+mn-ea"/>
              </a:rPr>
              <a:t> and </a:t>
            </a:r>
            <a:r>
              <a:rPr lang="de-DE" altLang="en-US" sz="1800" dirty="0" err="1">
                <a:sym typeface="+mn-ea"/>
              </a:rPr>
              <a:t>patern</a:t>
            </a:r>
            <a:r>
              <a:rPr lang="de-DE" altLang="en-US" sz="1800" dirty="0">
                <a:sym typeface="+mn-ea"/>
              </a:rPr>
              <a:t> </a:t>
            </a:r>
            <a:r>
              <a:rPr lang="de-DE" altLang="en-US" sz="1800" dirty="0" err="1">
                <a:sym typeface="+mn-ea"/>
              </a:rPr>
              <a:t>of</a:t>
            </a:r>
            <a:r>
              <a:rPr lang="de-DE" altLang="en-US" sz="1800" dirty="0">
                <a:sym typeface="+mn-ea"/>
              </a:rPr>
              <a:t> </a:t>
            </a:r>
            <a:r>
              <a:rPr lang="de-DE" altLang="en-US" sz="1800" dirty="0" err="1">
                <a:sym typeface="+mn-ea"/>
              </a:rPr>
              <a:t>malware</a:t>
            </a:r>
            <a:r>
              <a:rPr lang="de-DE" altLang="en-US" sz="1800" dirty="0">
                <a:sym typeface="+mn-ea"/>
              </a:rPr>
              <a:t>.</a:t>
            </a:r>
            <a:endParaRPr lang="de-DE" altLang="en-US" sz="1800" dirty="0">
              <a:sym typeface="+mn-ea"/>
            </a:endParaRPr>
          </a:p>
          <a:p>
            <a:pPr marL="0" indent="0" algn="just">
              <a:buNone/>
            </a:pPr>
            <a:endParaRPr lang="de-DE" altLang="en-US" sz="1800" dirty="0">
              <a:sym typeface="+mn-ea"/>
            </a:endParaRPr>
          </a:p>
          <a:p>
            <a:pPr algn="just"/>
            <a:r>
              <a:rPr lang="en-US" sz="1800" dirty="0">
                <a:sym typeface="+mn-ea"/>
              </a:rPr>
              <a:t> </a:t>
            </a:r>
            <a:r>
              <a:rPr lang="de-DE" altLang="en-US" sz="1800" dirty="0">
                <a:sym typeface="+mn-ea"/>
              </a:rPr>
              <a:t>Spam </a:t>
            </a:r>
            <a:r>
              <a:rPr lang="de-DE" altLang="en-US" sz="1800" dirty="0" err="1">
                <a:sym typeface="+mn-ea"/>
              </a:rPr>
              <a:t>filter</a:t>
            </a:r>
            <a:r>
              <a:rPr lang="de-DE" altLang="en-US" sz="1800" dirty="0">
                <a:sym typeface="+mn-ea"/>
              </a:rPr>
              <a:t> and Traffic Analysis </a:t>
            </a:r>
            <a:r>
              <a:rPr lang="de-DE" altLang="en-US" sz="1800" dirty="0" err="1">
                <a:sym typeface="+mn-ea"/>
              </a:rPr>
              <a:t>of</a:t>
            </a:r>
            <a:r>
              <a:rPr lang="de-DE" altLang="en-US" sz="1800" dirty="0">
                <a:sym typeface="+mn-ea"/>
              </a:rPr>
              <a:t> Network.</a:t>
            </a:r>
            <a:endParaRPr lang="de-DE" altLang="en-US" sz="1800" dirty="0"/>
          </a:p>
          <a:p>
            <a:pPr marL="0" indent="0" algn="just">
              <a:buNone/>
            </a:pPr>
            <a:endParaRPr lang="de-DE" altLang="en-US" sz="1800" dirty="0"/>
          </a:p>
          <a:p>
            <a:pPr algn="just"/>
            <a:r>
              <a:rPr lang="de-DE" altLang="en-US" sz="1800" dirty="0">
                <a:sym typeface="+mn-ea"/>
              </a:rPr>
              <a:t> </a:t>
            </a:r>
            <a:r>
              <a:rPr lang="de-DE" altLang="en-US" sz="1800" dirty="0" err="1">
                <a:sym typeface="+mn-ea"/>
              </a:rPr>
              <a:t>Detect</a:t>
            </a:r>
            <a:r>
              <a:rPr lang="de-DE" altLang="en-US" sz="1800" dirty="0">
                <a:sym typeface="+mn-ea"/>
              </a:rPr>
              <a:t> </a:t>
            </a:r>
            <a:r>
              <a:rPr lang="de-DE" altLang="en-US" sz="1800" dirty="0" err="1">
                <a:sym typeface="+mn-ea"/>
              </a:rPr>
              <a:t>user</a:t>
            </a:r>
            <a:r>
              <a:rPr lang="de-DE" altLang="en-US" sz="1800" dirty="0">
                <a:sym typeface="+mn-ea"/>
              </a:rPr>
              <a:t> </a:t>
            </a:r>
            <a:r>
              <a:rPr lang="de-DE" altLang="en-US" sz="1800" dirty="0" err="1">
                <a:sym typeface="+mn-ea"/>
              </a:rPr>
              <a:t>behavior</a:t>
            </a:r>
            <a:r>
              <a:rPr lang="de-DE" altLang="en-US" sz="1800" dirty="0">
                <a:sym typeface="+mn-ea"/>
              </a:rPr>
              <a:t>, Monitor Emails  </a:t>
            </a:r>
            <a:endParaRPr lang="de-DE" altLang="en-US" sz="18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a:t>5 .Describe briefly: Multi-Layer Perceptron, Deep Neural Networks and Recurrent Neural Networks. </a:t>
            </a:r>
            <a:endParaRPr lang="en-GB" dirty="0"/>
          </a:p>
        </p:txBody>
      </p:sp>
      <p:sp>
        <p:nvSpPr>
          <p:cNvPr id="3" name="Content Placeholder 2"/>
          <p:cNvSpPr>
            <a:spLocks noGrp="1"/>
          </p:cNvSpPr>
          <p:nvPr>
            <p:ph idx="1"/>
          </p:nvPr>
        </p:nvSpPr>
        <p:spPr/>
        <p:txBody>
          <a:bodyPr>
            <a:normAutofit/>
          </a:bodyPr>
          <a:lstStyle/>
          <a:p>
            <a:pPr>
              <a:spcBef>
                <a:spcPts val="0"/>
              </a:spcBef>
            </a:pPr>
            <a:r>
              <a:rPr lang="en-US" dirty="0"/>
              <a:t>What are their similarities and differences?</a:t>
            </a:r>
            <a:endParaRPr lang="en-US" dirty="0"/>
          </a:p>
          <a:p>
            <a:pPr>
              <a:spcBef>
                <a:spcPts val="0"/>
              </a:spcBef>
            </a:pPr>
            <a:endParaRPr lang="en-US" dirty="0"/>
          </a:p>
          <a:p>
            <a:pPr>
              <a:spcBef>
                <a:spcPts val="0"/>
              </a:spcBef>
            </a:pPr>
            <a:r>
              <a:rPr lang="en-US" dirty="0"/>
              <a:t>What are their advantages and disadvantages?</a:t>
            </a:r>
            <a:endParaRPr lang="en-GB" sz="32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3001" y="521448"/>
            <a:ext cx="7168486" cy="1709405"/>
          </a:xfrm>
        </p:spPr>
        <p:txBody>
          <a:bodyPr>
            <a:normAutofit/>
          </a:bodyPr>
          <a:lstStyle/>
          <a:p>
            <a:r>
              <a:rPr lang="en-US" dirty="0"/>
              <a:t>Artificial Neural Networks</a:t>
            </a:r>
            <a:endParaRPr lang="en-GB" dirty="0"/>
          </a:p>
        </p:txBody>
      </p:sp>
      <p:cxnSp>
        <p:nvCxnSpPr>
          <p:cNvPr id="24" name="Straight Connector 23"/>
          <p:cNvCxnSpPr>
            <a:cxnSpLocks noGrp="1" noRot="1" noChangeAspect="1" noMove="1" noResize="1" noEditPoints="1" noAdjustHandles="1" noChangeArrowheads="1" noChangeShapeType="1"/>
          </p:cNvCxnSpPr>
          <p:nvPr/>
        </p:nvCxnSpPr>
        <p:spPr>
          <a:xfrm flipH="1" flipV="1">
            <a:off x="-1" y="4953663"/>
            <a:ext cx="2875207" cy="190433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cxnSpLocks noGrp="1" noRot="1" noChangeAspect="1" noMove="1" noResize="1" noEditPoints="1" noAdjustHandles="1" noChangeArrowheads="1" noChangeShapeType="1"/>
          </p:cNvCxnSpPr>
          <p:nvPr/>
        </p:nvCxnSpPr>
        <p:spPr>
          <a:xfrm flipH="1" flipV="1">
            <a:off x="13217" y="5716135"/>
            <a:ext cx="7748559" cy="114186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1143000" y="2230853"/>
            <a:ext cx="7168487" cy="3803125"/>
          </a:xfrm>
        </p:spPr>
        <p:txBody>
          <a:bodyPr>
            <a:normAutofit/>
          </a:bodyPr>
          <a:lstStyle/>
          <a:p>
            <a:pPr marL="457200" lvl="0" indent="-323850" rtl="0">
              <a:spcBef>
                <a:spcPts val="0"/>
              </a:spcBef>
              <a:spcAft>
                <a:spcPts val="600"/>
              </a:spcAft>
              <a:buSzPts val="1500"/>
              <a:buChar char="●"/>
            </a:pPr>
            <a:r>
              <a:rPr lang="en-US" dirty="0"/>
              <a:t>Machine learning models - inspired by the structure and function of the human brain.</a:t>
            </a:r>
            <a:endParaRPr lang="en-US" dirty="0"/>
          </a:p>
          <a:p>
            <a:pPr marL="457200" lvl="0" indent="-323850" rtl="0">
              <a:spcBef>
                <a:spcPts val="0"/>
              </a:spcBef>
              <a:spcAft>
                <a:spcPts val="600"/>
              </a:spcAft>
              <a:buSzPts val="1500"/>
              <a:buChar char="●"/>
            </a:pPr>
            <a:r>
              <a:rPr lang="en-US" dirty="0"/>
              <a:t>Applied in various applications including: </a:t>
            </a:r>
            <a:endParaRPr lang="en-US" dirty="0"/>
          </a:p>
          <a:p>
            <a:pPr marL="133350" lvl="0" indent="0" rtl="0">
              <a:spcBef>
                <a:spcPts val="0"/>
              </a:spcBef>
              <a:spcAft>
                <a:spcPts val="600"/>
              </a:spcAft>
              <a:buSzPts val="1500"/>
              <a:buNone/>
            </a:pPr>
            <a:endParaRPr lang="en-US" dirty="0"/>
          </a:p>
        </p:txBody>
      </p:sp>
      <p:pic>
        <p:nvPicPr>
          <p:cNvPr id="5" name="Google Shape;149;p15" descr="A person using a cell phone&#10;&#10;Description automatically generated with low confidence"/>
          <p:cNvPicPr preferRelativeResize="0"/>
          <p:nvPr/>
        </p:nvPicPr>
        <p:blipFill rotWithShape="1">
          <a:blip r:embed="rId1"/>
          <a:srcRect l="6195" r="5" b="5"/>
          <a:stretch>
            <a:fillRect/>
          </a:stretch>
        </p:blipFill>
        <p:spPr>
          <a:xfrm>
            <a:off x="8974667" y="-1"/>
            <a:ext cx="3217333" cy="2289412"/>
          </a:xfrm>
          <a:prstGeom prst="rect">
            <a:avLst/>
          </a:prstGeom>
          <a:noFill/>
        </p:spPr>
      </p:pic>
      <p:pic>
        <p:nvPicPr>
          <p:cNvPr id="4" name="Google Shape;148;p15"/>
          <p:cNvPicPr preferRelativeResize="0"/>
          <p:nvPr/>
        </p:nvPicPr>
        <p:blipFill rotWithShape="1">
          <a:blip r:embed="rId2"/>
          <a:srcRect l="8133" r="12817" b="-2"/>
          <a:stretch>
            <a:fillRect/>
          </a:stretch>
        </p:blipFill>
        <p:spPr>
          <a:xfrm>
            <a:off x="8974667" y="2275764"/>
            <a:ext cx="3217333" cy="2289412"/>
          </a:xfrm>
          <a:prstGeom prst="rect">
            <a:avLst/>
          </a:prstGeom>
          <a:noFill/>
        </p:spPr>
      </p:pic>
      <p:pic>
        <p:nvPicPr>
          <p:cNvPr id="6" name="Google Shape;150;p15" descr="A person pointing at a screen&#10;&#10;Description automatically generated with low confidence"/>
          <p:cNvPicPr preferRelativeResize="0"/>
          <p:nvPr/>
        </p:nvPicPr>
        <p:blipFill rotWithShape="1">
          <a:blip r:embed="rId3"/>
          <a:srcRect l="9097" r="16179" b="-4"/>
          <a:stretch>
            <a:fillRect/>
          </a:stretch>
        </p:blipFill>
        <p:spPr>
          <a:xfrm>
            <a:off x="8974667" y="4565175"/>
            <a:ext cx="3217333" cy="2292825"/>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a:cxnSpLocks noGrp="1" noRot="1" noChangeAspect="1" noMove="1" noResize="1" noEditPoints="1" noAdjustHandles="1" noChangeArrowheads="1" noChangeShapeType="1"/>
          </p:cNvCxnSpPr>
          <p:nvPr/>
        </p:nvCxnSpPr>
        <p:spPr>
          <a:xfrm flipV="1">
            <a:off x="0" y="0"/>
            <a:ext cx="698360" cy="57024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cxnSpLocks noGrp="1" noRot="1" noChangeAspect="1" noMove="1" noResize="1" noEditPoints="1" noAdjustHandles="1" noChangeArrowheads="1" noChangeShapeType="1"/>
          </p:cNvCxnSpPr>
          <p:nvPr/>
        </p:nvCxnSpPr>
        <p:spPr>
          <a:xfrm flipH="1" flipV="1">
            <a:off x="9642143" y="0"/>
            <a:ext cx="2549857" cy="20744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noGrp="1" noRot="1" noChangeAspect="1" noMove="1" noResize="1" noEditPoints="1" noAdjustHandles="1" noChangeArrowheads="1" noChangeShapeType="1"/>
          </p:cNvCxnSpPr>
          <p:nvPr/>
        </p:nvCxnSpPr>
        <p:spPr>
          <a:xfrm>
            <a:off x="10897737" y="0"/>
            <a:ext cx="1294263" cy="599136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129553" y="638174"/>
            <a:ext cx="10529048" cy="1476375"/>
          </a:xfrm>
        </p:spPr>
        <p:txBody>
          <a:bodyPr>
            <a:normAutofit/>
          </a:bodyPr>
          <a:lstStyle/>
          <a:p>
            <a:r>
              <a:rPr lang="en-US"/>
              <a:t>Multi-Layer Perceptron (MLP)</a:t>
            </a:r>
            <a:endParaRPr lang="en-GB"/>
          </a:p>
        </p:txBody>
      </p:sp>
      <p:cxnSp>
        <p:nvCxnSpPr>
          <p:cNvPr id="17" name="Straight Connector 16"/>
          <p:cNvCxnSpPr>
            <a:cxnSpLocks noGrp="1" noRot="1" noChangeAspect="1" noMove="1" noResize="1" noEditPoints="1" noAdjustHandles="1" noChangeArrowheads="1" noChangeShapeType="1"/>
          </p:cNvCxnSpPr>
          <p:nvPr/>
        </p:nvCxnSpPr>
        <p:spPr>
          <a:xfrm flipH="1">
            <a:off x="0" y="0"/>
            <a:ext cx="2403086" cy="103723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1129553" y="2114549"/>
            <a:ext cx="4632341" cy="4190331"/>
          </a:xfrm>
        </p:spPr>
        <p:txBody>
          <a:bodyPr>
            <a:normAutofit/>
          </a:bodyPr>
          <a:lstStyle/>
          <a:p>
            <a:pPr lvl="0">
              <a:lnSpc>
                <a:spcPct val="90000"/>
              </a:lnSpc>
              <a:spcBef>
                <a:spcPts val="0"/>
              </a:spcBef>
              <a:spcAft>
                <a:spcPts val="0"/>
              </a:spcAft>
            </a:pPr>
            <a:r>
              <a:rPr lang="en-US" dirty="0"/>
              <a:t>Multiple layers of artificial neurons.</a:t>
            </a:r>
            <a:endParaRPr lang="en-US" dirty="0"/>
          </a:p>
          <a:p>
            <a:pPr lvl="0">
              <a:lnSpc>
                <a:spcPct val="90000"/>
              </a:lnSpc>
              <a:spcBef>
                <a:spcPts val="0"/>
              </a:spcBef>
              <a:spcAft>
                <a:spcPts val="0"/>
              </a:spcAft>
            </a:pPr>
            <a:endParaRPr lang="en-US" dirty="0"/>
          </a:p>
          <a:p>
            <a:pPr lvl="0">
              <a:lnSpc>
                <a:spcPct val="90000"/>
              </a:lnSpc>
              <a:spcBef>
                <a:spcPts val="0"/>
              </a:spcBef>
              <a:spcAft>
                <a:spcPts val="0"/>
              </a:spcAft>
            </a:pPr>
            <a:r>
              <a:rPr lang="en-US" dirty="0"/>
              <a:t>Output of one layer serves as the input to the next layer.</a:t>
            </a:r>
            <a:endParaRPr lang="en-US" dirty="0"/>
          </a:p>
          <a:p>
            <a:pPr lvl="0">
              <a:lnSpc>
                <a:spcPct val="90000"/>
              </a:lnSpc>
              <a:spcBef>
                <a:spcPts val="0"/>
              </a:spcBef>
              <a:spcAft>
                <a:spcPts val="0"/>
              </a:spcAft>
            </a:pPr>
            <a:endParaRPr lang="en-US" dirty="0"/>
          </a:p>
          <a:p>
            <a:pPr lvl="0">
              <a:lnSpc>
                <a:spcPct val="90000"/>
              </a:lnSpc>
              <a:spcBef>
                <a:spcPts val="0"/>
              </a:spcBef>
              <a:spcAft>
                <a:spcPts val="0"/>
              </a:spcAft>
            </a:pPr>
            <a:r>
              <a:rPr lang="en-US" dirty="0"/>
              <a:t>Used for binary classification, multiclass classification and regression problems. </a:t>
            </a:r>
            <a:endParaRPr lang="en-US" dirty="0"/>
          </a:p>
          <a:p>
            <a:pPr lvl="0">
              <a:lnSpc>
                <a:spcPct val="90000"/>
              </a:lnSpc>
              <a:spcBef>
                <a:spcPts val="0"/>
              </a:spcBef>
              <a:spcAft>
                <a:spcPts val="0"/>
              </a:spcAft>
            </a:pPr>
            <a:endParaRPr lang="en-US" dirty="0"/>
          </a:p>
          <a:p>
            <a:pPr lvl="0">
              <a:lnSpc>
                <a:spcPct val="90000"/>
              </a:lnSpc>
              <a:spcBef>
                <a:spcPts val="0"/>
              </a:spcBef>
              <a:spcAft>
                <a:spcPts val="0"/>
              </a:spcAft>
            </a:pPr>
            <a:r>
              <a:rPr lang="en-US" dirty="0"/>
              <a:t>Key feature: Capable of learning non-linear relationships between inputs and outputs. </a:t>
            </a:r>
            <a:endParaRPr lang="en-US" dirty="0"/>
          </a:p>
          <a:p>
            <a:pPr marL="0" indent="0">
              <a:lnSpc>
                <a:spcPct val="90000"/>
              </a:lnSpc>
              <a:buNone/>
            </a:pPr>
            <a:endParaRPr lang="en-GB" dirty="0"/>
          </a:p>
        </p:txBody>
      </p:sp>
      <p:cxnSp>
        <p:nvCxnSpPr>
          <p:cNvPr id="19" name="Straight Connector 18"/>
          <p:cNvCxnSpPr>
            <a:cxnSpLocks noGrp="1" noRot="1" noChangeAspect="1" noMove="1" noResize="1" noEditPoints="1" noAdjustHandles="1" noChangeArrowheads="1" noChangeShapeType="1"/>
          </p:cNvCxnSpPr>
          <p:nvPr/>
        </p:nvCxnSpPr>
        <p:spPr>
          <a:xfrm flipV="1">
            <a:off x="6807758" y="5501473"/>
            <a:ext cx="5455709" cy="135652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Google Shape;158;p16" descr="Diagram&#10;&#10;Description automatically generated with medium confidence"/>
          <p:cNvPicPr preferRelativeResize="0"/>
          <p:nvPr/>
        </p:nvPicPr>
        <p:blipFill rotWithShape="1">
          <a:blip r:embed="rId1"/>
          <a:srcRect l="15764" t="14818" r="13698" b="16927"/>
          <a:stretch>
            <a:fillRect/>
          </a:stretch>
        </p:blipFill>
        <p:spPr>
          <a:xfrm>
            <a:off x="6548437" y="2828857"/>
            <a:ext cx="5110163" cy="2781435"/>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46159" y="685800"/>
            <a:ext cx="6238688" cy="1382233"/>
          </a:xfrm>
        </p:spPr>
        <p:txBody>
          <a:bodyPr>
            <a:normAutofit/>
          </a:bodyPr>
          <a:lstStyle/>
          <a:p>
            <a:r>
              <a:rPr lang="en-US" sz="4000" dirty="0"/>
              <a:t>Deep Neural Networks (DNNs)</a:t>
            </a:r>
            <a:endParaRPr lang="en-GB" sz="4000" dirty="0"/>
          </a:p>
        </p:txBody>
      </p:sp>
      <p:pic>
        <p:nvPicPr>
          <p:cNvPr id="4" name="Google Shape;163;p17" descr="A boat on the water&#10;&#10;Description automatically generated with low confidence"/>
          <p:cNvPicPr preferRelativeResize="0"/>
          <p:nvPr/>
        </p:nvPicPr>
        <p:blipFill rotWithShape="1">
          <a:blip r:embed="rId1"/>
          <a:srcRect l="31843" r="27520" b="1"/>
          <a:stretch>
            <a:fillRect/>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a:noFill/>
        </p:spPr>
      </p:pic>
      <p:sp>
        <p:nvSpPr>
          <p:cNvPr id="8" name="Content Placeholder 7"/>
          <p:cNvSpPr>
            <a:spLocks noGrp="1"/>
          </p:cNvSpPr>
          <p:nvPr>
            <p:ph idx="1"/>
          </p:nvPr>
        </p:nvSpPr>
        <p:spPr>
          <a:xfrm>
            <a:off x="5146158" y="2301949"/>
            <a:ext cx="6238687" cy="4022650"/>
          </a:xfrm>
        </p:spPr>
        <p:txBody>
          <a:bodyPr>
            <a:normAutofit fontScale="92500" lnSpcReduction="10000"/>
          </a:bodyPr>
          <a:lstStyle/>
          <a:p>
            <a:pPr marL="457200" lvl="0" indent="-311150" algn="l" rtl="0">
              <a:spcBef>
                <a:spcPts val="0"/>
              </a:spcBef>
              <a:spcAft>
                <a:spcPts val="0"/>
              </a:spcAft>
              <a:buSzPts val="1300"/>
              <a:buChar char="●"/>
            </a:pPr>
            <a:r>
              <a:rPr lang="en-US" sz="2200" dirty="0"/>
              <a:t>A type of MLP with many hidden layers, hence the name - “Deep”</a:t>
            </a:r>
            <a:endParaRPr lang="en-US" sz="2200" dirty="0"/>
          </a:p>
          <a:p>
            <a:pPr marL="0" lvl="0" indent="0" algn="l" rtl="0">
              <a:spcBef>
                <a:spcPts val="1200"/>
              </a:spcBef>
              <a:spcAft>
                <a:spcPts val="0"/>
              </a:spcAft>
              <a:buNone/>
            </a:pPr>
            <a:endParaRPr lang="en-US" sz="2200" dirty="0"/>
          </a:p>
          <a:p>
            <a:pPr marL="457200" lvl="0" indent="-311150" algn="l" rtl="0">
              <a:spcBef>
                <a:spcPts val="1200"/>
              </a:spcBef>
              <a:spcAft>
                <a:spcPts val="0"/>
              </a:spcAft>
              <a:buSzPts val="1300"/>
              <a:buChar char="●"/>
            </a:pPr>
            <a:r>
              <a:rPr lang="en-US" sz="2200" dirty="0"/>
              <a:t>Perform better than traditional MLPs for various applications including the ones mentioned previously; image classification, speech recognition and natural language processing. </a:t>
            </a:r>
            <a:endParaRPr lang="en-US" sz="2200" dirty="0"/>
          </a:p>
          <a:p>
            <a:pPr marL="0" lvl="0" indent="0" algn="l" rtl="0">
              <a:spcBef>
                <a:spcPts val="1200"/>
              </a:spcBef>
              <a:spcAft>
                <a:spcPts val="0"/>
              </a:spcAft>
              <a:buNone/>
            </a:pPr>
            <a:endParaRPr lang="en-US" sz="2200" dirty="0"/>
          </a:p>
          <a:p>
            <a:pPr marL="457200" lvl="0" indent="-311150" algn="l" rtl="0">
              <a:spcBef>
                <a:spcPts val="1200"/>
              </a:spcBef>
              <a:spcAft>
                <a:spcPts val="0"/>
              </a:spcAft>
              <a:buSzPts val="1300"/>
              <a:buChar char="●"/>
            </a:pPr>
            <a:r>
              <a:rPr lang="en-US" sz="2200" dirty="0"/>
              <a:t>Key feature: Can learn hierarchical representations of data - Lower layers learn simple features and higher layers lean more complex features.</a:t>
            </a:r>
            <a:endParaRPr lang="en-US" sz="2200" dirty="0"/>
          </a:p>
          <a:p>
            <a:endParaRPr lang="en-US" dirty="0"/>
          </a:p>
        </p:txBody>
      </p:sp>
      <p:cxnSp>
        <p:nvCxnSpPr>
          <p:cNvPr id="13" name="Straight Connector 12"/>
          <p:cNvCxnSpPr>
            <a:cxnSpLocks noGrp="1" noRot="1" noChangeAspect="1" noMove="1" noResize="1" noEditPoints="1" noAdjustHandles="1" noChangeArrowheads="1" noChangeShapeType="1"/>
          </p:cNvCxnSpPr>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14426" y="533400"/>
            <a:ext cx="4529138" cy="1671639"/>
          </a:xfrm>
        </p:spPr>
        <p:txBody>
          <a:bodyPr>
            <a:normAutofit/>
          </a:bodyPr>
          <a:lstStyle/>
          <a:p>
            <a:r>
              <a:rPr lang="en-US" sz="3400"/>
              <a:t>Recurrent Neural Networks (RNNs)</a:t>
            </a:r>
            <a:endParaRPr lang="en-GB" sz="3400"/>
          </a:p>
        </p:txBody>
      </p:sp>
      <p:sp>
        <p:nvSpPr>
          <p:cNvPr id="3" name="Content Placeholder 2"/>
          <p:cNvSpPr>
            <a:spLocks noGrp="1"/>
          </p:cNvSpPr>
          <p:nvPr>
            <p:ph idx="1"/>
          </p:nvPr>
        </p:nvSpPr>
        <p:spPr>
          <a:xfrm>
            <a:off x="1104900" y="2205038"/>
            <a:ext cx="4405314" cy="4119561"/>
          </a:xfrm>
        </p:spPr>
        <p:txBody>
          <a:bodyPr>
            <a:normAutofit/>
          </a:bodyPr>
          <a:lstStyle/>
          <a:p>
            <a:pPr marL="487680" indent="-342900">
              <a:lnSpc>
                <a:spcPct val="90000"/>
              </a:lnSpc>
              <a:spcBef>
                <a:spcPts val="0"/>
              </a:spcBef>
              <a:buSzPct val="100000"/>
            </a:pPr>
            <a:r>
              <a:rPr lang="en-US" sz="2000" dirty="0"/>
              <a:t>Type of neural network that can handle sequential data.</a:t>
            </a:r>
            <a:endParaRPr lang="en-US" sz="2000"/>
          </a:p>
          <a:p>
            <a:pPr marL="487680" indent="-342900">
              <a:lnSpc>
                <a:spcPct val="90000"/>
              </a:lnSpc>
              <a:spcBef>
                <a:spcPts val="0"/>
              </a:spcBef>
              <a:buSzPct val="100000"/>
            </a:pPr>
            <a:r>
              <a:rPr lang="en-US" sz="2000" dirty="0"/>
              <a:t>Time-Series Data, Speech Signals, Text Data</a:t>
            </a:r>
            <a:endParaRPr lang="en-US" sz="2000"/>
          </a:p>
          <a:p>
            <a:pPr marL="488950" indent="-342900">
              <a:lnSpc>
                <a:spcPct val="90000"/>
              </a:lnSpc>
              <a:spcBef>
                <a:spcPts val="0"/>
              </a:spcBef>
              <a:buSzPct val="100000"/>
            </a:pPr>
            <a:r>
              <a:rPr lang="en-US" sz="2000" dirty="0"/>
              <a:t>Recurrent connection: The output of a hidden state at time t is fed back as input to the hidden state at time t + 1. </a:t>
            </a:r>
            <a:endParaRPr lang="en-US" sz="2000"/>
          </a:p>
          <a:p>
            <a:pPr marL="488950" indent="-342900">
              <a:lnSpc>
                <a:spcPct val="90000"/>
              </a:lnSpc>
              <a:spcBef>
                <a:spcPts val="1200"/>
              </a:spcBef>
              <a:buSzPct val="100000"/>
            </a:pPr>
            <a:r>
              <a:rPr lang="en-US" sz="2000" dirty="0"/>
              <a:t>Why? In order to maintain information from previous time steps and use it to make predictions for future time steps.</a:t>
            </a:r>
            <a:endParaRPr lang="en-US" sz="2000"/>
          </a:p>
          <a:p>
            <a:pPr marL="488950" indent="-342900">
              <a:lnSpc>
                <a:spcPct val="90000"/>
              </a:lnSpc>
              <a:spcBef>
                <a:spcPts val="1200"/>
              </a:spcBef>
              <a:buSzPct val="100000"/>
            </a:pPr>
            <a:r>
              <a:rPr lang="en-US" sz="2000" dirty="0"/>
              <a:t>Key feature: Language translation, speech recognition, etc. </a:t>
            </a:r>
            <a:endParaRPr lang="en-US" sz="2000"/>
          </a:p>
          <a:p>
            <a:pPr marL="0" lvl="0" indent="0" rtl="0">
              <a:lnSpc>
                <a:spcPct val="90000"/>
              </a:lnSpc>
              <a:spcBef>
                <a:spcPts val="1200"/>
              </a:spcBef>
              <a:spcAft>
                <a:spcPts val="0"/>
              </a:spcAft>
              <a:buNone/>
            </a:pPr>
            <a:endParaRPr lang="en-US" sz="2000"/>
          </a:p>
          <a:p>
            <a:pPr>
              <a:lnSpc>
                <a:spcPct val="90000"/>
              </a:lnSpc>
            </a:pPr>
            <a:endParaRPr lang="en-GB" sz="2000"/>
          </a:p>
        </p:txBody>
      </p:sp>
      <p:cxnSp>
        <p:nvCxnSpPr>
          <p:cNvPr id="11" name="Straight Connector 10"/>
          <p:cNvCxnSpPr>
            <a:cxnSpLocks noGrp="1" noRot="1" noChangeAspect="1" noMove="1" noResize="1" noEditPoints="1" noAdjustHandles="1" noChangeArrowheads="1" noChangeShapeType="1"/>
          </p:cNvCxnSpPr>
          <p:nvPr/>
        </p:nvCxnSpPr>
        <p:spPr>
          <a:xfrm flipV="1">
            <a:off x="8430398" y="-1"/>
            <a:ext cx="2559923" cy="685799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cxnSpLocks noGrp="1" noRot="1" noChangeAspect="1" noMove="1" noResize="1" noEditPoints="1" noAdjustHandles="1" noChangeArrowheads="1" noChangeShapeType="1"/>
          </p:cNvCxnSpPr>
          <p:nvPr/>
        </p:nvCxnSpPr>
        <p:spPr>
          <a:xfrm flipV="1">
            <a:off x="9741182" y="0"/>
            <a:ext cx="725518" cy="685799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Google Shape;174;p18" descr="A diagram of a system&#10;&#10;Description automatically generated with low confidence"/>
          <p:cNvPicPr preferRelativeResize="0"/>
          <p:nvPr/>
        </p:nvPicPr>
        <p:blipFill>
          <a:blip r:embed="rId1"/>
          <a:stretch>
            <a:fillRect/>
          </a:stretch>
        </p:blipFill>
        <p:spPr>
          <a:xfrm>
            <a:off x="6096001" y="1857566"/>
            <a:ext cx="5562600" cy="3142868"/>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14426" y="533400"/>
            <a:ext cx="4529138" cy="1671639"/>
          </a:xfrm>
        </p:spPr>
        <p:txBody>
          <a:bodyPr>
            <a:normAutofit/>
          </a:bodyPr>
          <a:lstStyle/>
          <a:p>
            <a:r>
              <a:rPr lang="en-US"/>
              <a:t>Similarities</a:t>
            </a:r>
            <a:endParaRPr lang="en-GB"/>
          </a:p>
        </p:txBody>
      </p:sp>
      <p:sp>
        <p:nvSpPr>
          <p:cNvPr id="3" name="Content Placeholder 2"/>
          <p:cNvSpPr>
            <a:spLocks noGrp="1"/>
          </p:cNvSpPr>
          <p:nvPr>
            <p:ph idx="1"/>
          </p:nvPr>
        </p:nvSpPr>
        <p:spPr>
          <a:xfrm>
            <a:off x="1104900" y="2205038"/>
            <a:ext cx="4405314" cy="4119561"/>
          </a:xfrm>
        </p:spPr>
        <p:txBody>
          <a:bodyPr>
            <a:normAutofit/>
          </a:bodyPr>
          <a:lstStyle/>
          <a:p>
            <a:pPr marL="457200" lvl="0" indent="-311150" rtl="0">
              <a:spcBef>
                <a:spcPts val="0"/>
              </a:spcBef>
              <a:spcAft>
                <a:spcPts val="0"/>
              </a:spcAft>
              <a:buSzPts val="1300"/>
              <a:buChar char="●"/>
            </a:pPr>
            <a:r>
              <a:rPr lang="en-US" sz="2200"/>
              <a:t>Capable of learning complex relationships between inputs and outputs.</a:t>
            </a:r>
            <a:endParaRPr lang="en-US" sz="2200"/>
          </a:p>
          <a:p>
            <a:pPr marL="0" lvl="0" indent="0" rtl="0">
              <a:spcBef>
                <a:spcPts val="1200"/>
              </a:spcBef>
              <a:spcAft>
                <a:spcPts val="0"/>
              </a:spcAft>
              <a:buNone/>
            </a:pPr>
            <a:endParaRPr lang="en-US" sz="2200"/>
          </a:p>
          <a:p>
            <a:pPr marL="457200" lvl="0" indent="-311150" rtl="0">
              <a:spcBef>
                <a:spcPts val="1200"/>
              </a:spcBef>
              <a:spcAft>
                <a:spcPts val="0"/>
              </a:spcAft>
              <a:buSzPts val="1300"/>
              <a:buChar char="●"/>
            </a:pPr>
            <a:r>
              <a:rPr lang="en-US" sz="2200"/>
              <a:t>They all use gradient-based optimization to update their weights. </a:t>
            </a:r>
            <a:endParaRPr lang="en-US" sz="2200"/>
          </a:p>
          <a:p>
            <a:pPr marL="0" lvl="0" indent="0" rtl="0">
              <a:spcBef>
                <a:spcPts val="1200"/>
              </a:spcBef>
              <a:spcAft>
                <a:spcPts val="0"/>
              </a:spcAft>
              <a:buNone/>
            </a:pPr>
            <a:endParaRPr lang="en-US" sz="2200"/>
          </a:p>
          <a:p>
            <a:pPr marL="457200" lvl="0" indent="-311150" rtl="0">
              <a:spcBef>
                <a:spcPts val="1200"/>
              </a:spcBef>
              <a:spcAft>
                <a:spcPts val="0"/>
              </a:spcAft>
              <a:buSzPts val="1300"/>
              <a:buChar char="●"/>
            </a:pPr>
            <a:r>
              <a:rPr lang="en-US" sz="2200"/>
              <a:t>For various applications: Image classification, speech recognition, and natural language processing.</a:t>
            </a:r>
            <a:endParaRPr lang="en-US" sz="2200"/>
          </a:p>
          <a:p>
            <a:endParaRPr lang="en-GB" sz="2200"/>
          </a:p>
        </p:txBody>
      </p:sp>
      <p:cxnSp>
        <p:nvCxnSpPr>
          <p:cNvPr id="11" name="Straight Connector 10"/>
          <p:cNvCxnSpPr>
            <a:cxnSpLocks noGrp="1" noRot="1" noChangeAspect="1" noMove="1" noResize="1" noEditPoints="1" noAdjustHandles="1" noChangeArrowheads="1" noChangeShapeType="1"/>
          </p:cNvCxnSpPr>
          <p:nvPr/>
        </p:nvCxnSpPr>
        <p:spPr>
          <a:xfrm flipV="1">
            <a:off x="8430398" y="-1"/>
            <a:ext cx="2559923" cy="685799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cxnSpLocks noGrp="1" noRot="1" noChangeAspect="1" noMove="1" noResize="1" noEditPoints="1" noAdjustHandles="1" noChangeArrowheads="1" noChangeShapeType="1"/>
          </p:cNvCxnSpPr>
          <p:nvPr/>
        </p:nvCxnSpPr>
        <p:spPr>
          <a:xfrm flipV="1">
            <a:off x="9741182" y="0"/>
            <a:ext cx="725518" cy="685799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Google Shape;181;p19" descr="Shape&#10;&#10;Description automatically generated with low confidence"/>
          <p:cNvPicPr preferRelativeResize="0"/>
          <p:nvPr/>
        </p:nvPicPr>
        <p:blipFill>
          <a:blip r:embed="rId1"/>
          <a:stretch>
            <a:fillRect/>
          </a:stretch>
        </p:blipFill>
        <p:spPr>
          <a:xfrm>
            <a:off x="6096001" y="647700"/>
            <a:ext cx="5562600" cy="5562600"/>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n abstract genetic concept"/>
          <p:cNvPicPr>
            <a:picLocks noChangeAspect="1"/>
          </p:cNvPicPr>
          <p:nvPr/>
        </p:nvPicPr>
        <p:blipFill rotWithShape="1">
          <a:blip r:embed="rId1"/>
          <a:srcRect t="16210" b="8734"/>
          <a:stretch>
            <a:fillRect/>
          </a:stretch>
        </p:blipFill>
        <p:spPr>
          <a:xfrm>
            <a:off x="20" y="10"/>
            <a:ext cx="9137156" cy="6857989"/>
          </a:xfrm>
          <a:prstGeom prst="rect">
            <a:avLst/>
          </a:prstGeom>
        </p:spPr>
      </p:pic>
      <p:sp>
        <p:nvSpPr>
          <p:cNvPr id="11" name="Rectangle 23"/>
          <p:cNvSpPr>
            <a:spLocks noGrp="1" noRot="1" noChangeAspect="1" noMove="1" noResize="1" noEditPoints="1" noAdjustHandles="1" noChangeArrowheads="1" noChangeShapeType="1" noTextEdit="1"/>
          </p:cNvSpPr>
          <p:nvPr/>
        </p:nvSpPr>
        <p:spPr>
          <a:xfrm>
            <a:off x="7945558" y="-6724"/>
            <a:ext cx="4265457" cy="6868736"/>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1" fmla="*/ 1016000 w 5803153"/>
              <a:gd name="connsiteY0-2" fmla="*/ 0 h 6857998"/>
              <a:gd name="connsiteX1-3" fmla="*/ 5803153 w 5803153"/>
              <a:gd name="connsiteY1-4" fmla="*/ 0 h 6857998"/>
              <a:gd name="connsiteX2-5" fmla="*/ 5803153 w 5803153"/>
              <a:gd name="connsiteY2-6" fmla="*/ 6857998 h 6857998"/>
              <a:gd name="connsiteX3-7" fmla="*/ 0 w 5803153"/>
              <a:gd name="connsiteY3-8" fmla="*/ 6857998 h 6857998"/>
              <a:gd name="connsiteX4-9" fmla="*/ 1016000 w 5803153"/>
              <a:gd name="connsiteY4-10" fmla="*/ 0 h 6857998"/>
              <a:gd name="connsiteX0-11" fmla="*/ 1338729 w 6125882"/>
              <a:gd name="connsiteY0-12" fmla="*/ 0 h 6857998"/>
              <a:gd name="connsiteX1-13" fmla="*/ 6125882 w 6125882"/>
              <a:gd name="connsiteY1-14" fmla="*/ 0 h 6857998"/>
              <a:gd name="connsiteX2-15" fmla="*/ 6125882 w 6125882"/>
              <a:gd name="connsiteY2-16" fmla="*/ 6857998 h 6857998"/>
              <a:gd name="connsiteX3-17" fmla="*/ 0 w 6125882"/>
              <a:gd name="connsiteY3-18" fmla="*/ 6846045 h 6857998"/>
              <a:gd name="connsiteX4-19" fmla="*/ 1338729 w 6125882"/>
              <a:gd name="connsiteY4-20" fmla="*/ 0 h 6857998"/>
              <a:gd name="connsiteX0-21" fmla="*/ 1697317 w 6125882"/>
              <a:gd name="connsiteY0-22" fmla="*/ 0 h 6857998"/>
              <a:gd name="connsiteX1-23" fmla="*/ 6125882 w 6125882"/>
              <a:gd name="connsiteY1-24" fmla="*/ 0 h 6857998"/>
              <a:gd name="connsiteX2-25" fmla="*/ 6125882 w 6125882"/>
              <a:gd name="connsiteY2-26" fmla="*/ 6857998 h 6857998"/>
              <a:gd name="connsiteX3-27" fmla="*/ 0 w 6125882"/>
              <a:gd name="connsiteY3-28" fmla="*/ 6846045 h 6857998"/>
              <a:gd name="connsiteX4-29" fmla="*/ 1697317 w 6125882"/>
              <a:gd name="connsiteY4-30" fmla="*/ 0 h 6857998"/>
              <a:gd name="connsiteX0-31" fmla="*/ 2702091 w 6125882"/>
              <a:gd name="connsiteY0-32" fmla="*/ 0 h 6857998"/>
              <a:gd name="connsiteX1-33" fmla="*/ 6125882 w 6125882"/>
              <a:gd name="connsiteY1-34" fmla="*/ 0 h 6857998"/>
              <a:gd name="connsiteX2-35" fmla="*/ 6125882 w 6125882"/>
              <a:gd name="connsiteY2-36" fmla="*/ 6857998 h 6857998"/>
              <a:gd name="connsiteX3-37" fmla="*/ 0 w 6125882"/>
              <a:gd name="connsiteY3-38" fmla="*/ 6846045 h 6857998"/>
              <a:gd name="connsiteX4-39" fmla="*/ 2702091 w 6125882"/>
              <a:gd name="connsiteY4-40" fmla="*/ 0 h 6857998"/>
              <a:gd name="connsiteX0-41" fmla="*/ 2240216 w 5664007"/>
              <a:gd name="connsiteY0-42" fmla="*/ 0 h 6857998"/>
              <a:gd name="connsiteX1-43" fmla="*/ 5664007 w 5664007"/>
              <a:gd name="connsiteY1-44" fmla="*/ 0 h 6857998"/>
              <a:gd name="connsiteX2-45" fmla="*/ 5664007 w 5664007"/>
              <a:gd name="connsiteY2-46" fmla="*/ 6857998 h 6857998"/>
              <a:gd name="connsiteX3-47" fmla="*/ 0 w 5664007"/>
              <a:gd name="connsiteY3-48" fmla="*/ 6846045 h 6857998"/>
              <a:gd name="connsiteX4-49" fmla="*/ 2240216 w 5664007"/>
              <a:gd name="connsiteY4-50" fmla="*/ 0 h 6857998"/>
              <a:gd name="connsiteX0-51" fmla="*/ 2170935 w 5594726"/>
              <a:gd name="connsiteY0-52" fmla="*/ 0 h 6865085"/>
              <a:gd name="connsiteX1-53" fmla="*/ 5594726 w 5594726"/>
              <a:gd name="connsiteY1-54" fmla="*/ 0 h 6865085"/>
              <a:gd name="connsiteX2-55" fmla="*/ 5594726 w 5594726"/>
              <a:gd name="connsiteY2-56" fmla="*/ 6857998 h 6865085"/>
              <a:gd name="connsiteX3-57" fmla="*/ 0 w 5594726"/>
              <a:gd name="connsiteY3-58" fmla="*/ 6865085 h 6865085"/>
              <a:gd name="connsiteX4-59" fmla="*/ 2170935 w 5594726"/>
              <a:gd name="connsiteY4-60" fmla="*/ 0 h 6865085"/>
              <a:gd name="connsiteX0-61" fmla="*/ 1747097 w 5170888"/>
              <a:gd name="connsiteY0-62" fmla="*/ 0 h 6865085"/>
              <a:gd name="connsiteX1-63" fmla="*/ 5170888 w 5170888"/>
              <a:gd name="connsiteY1-64" fmla="*/ 0 h 6865085"/>
              <a:gd name="connsiteX2-65" fmla="*/ 5170888 w 5170888"/>
              <a:gd name="connsiteY2-66" fmla="*/ 6857998 h 6865085"/>
              <a:gd name="connsiteX3-67" fmla="*/ 0 w 5170888"/>
              <a:gd name="connsiteY3-68" fmla="*/ 6865085 h 6865085"/>
              <a:gd name="connsiteX4-69" fmla="*/ 1747097 w 5170888"/>
              <a:gd name="connsiteY4-70" fmla="*/ 0 h 6865085"/>
              <a:gd name="connsiteX0-71" fmla="*/ 1404766 w 5170888"/>
              <a:gd name="connsiteY0-72" fmla="*/ 0 h 6865085"/>
              <a:gd name="connsiteX1-73" fmla="*/ 5170888 w 5170888"/>
              <a:gd name="connsiteY1-74" fmla="*/ 0 h 6865085"/>
              <a:gd name="connsiteX2-75" fmla="*/ 5170888 w 5170888"/>
              <a:gd name="connsiteY2-76" fmla="*/ 6857998 h 6865085"/>
              <a:gd name="connsiteX3-77" fmla="*/ 0 w 5170888"/>
              <a:gd name="connsiteY3-78" fmla="*/ 6865085 h 6865085"/>
              <a:gd name="connsiteX4-79" fmla="*/ 1404766 w 5170888"/>
              <a:gd name="connsiteY4-80" fmla="*/ 0 h 686508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170888" h="6865085">
                <a:moveTo>
                  <a:pt x="1404766" y="0"/>
                </a:moveTo>
                <a:lnTo>
                  <a:pt x="5170888" y="0"/>
                </a:lnTo>
                <a:lnTo>
                  <a:pt x="5170888" y="6857998"/>
                </a:lnTo>
                <a:lnTo>
                  <a:pt x="0" y="6865085"/>
                </a:lnTo>
                <a:lnTo>
                  <a:pt x="1404766"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8559210" y="2721935"/>
            <a:ext cx="3508464" cy="3931527"/>
          </a:xfrm>
        </p:spPr>
        <p:txBody>
          <a:bodyPr>
            <a:normAutofit/>
          </a:bodyPr>
          <a:lstStyle/>
          <a:p>
            <a:pPr algn="r"/>
            <a:r>
              <a:rPr lang="en-US" sz="3600" dirty="0"/>
              <a:t>USAGE OF DEEP LEARNING       </a:t>
            </a:r>
            <a:br>
              <a:rPr lang="en-US" sz="3600" dirty="0"/>
            </a:br>
            <a:r>
              <a:rPr lang="en-US" sz="3600" dirty="0"/>
              <a:t>IN CRIME        PREVENTION AND CYBER SECURITY</a:t>
            </a:r>
            <a:endParaRPr lang="en-US" sz="3600" dirty="0"/>
          </a:p>
        </p:txBody>
      </p:sp>
      <p:cxnSp>
        <p:nvCxnSpPr>
          <p:cNvPr id="13" name="Straight Connector 12"/>
          <p:cNvCxnSpPr>
            <a:cxnSpLocks noGrp="1" noRot="1" noChangeAspect="1" noMove="1" noResize="1" noEditPoints="1" noAdjustHandles="1" noChangeArrowheads="1" noChangeShapeType="1"/>
          </p:cNvCxnSpPr>
          <p:nvPr/>
        </p:nvCxnSpPr>
        <p:spPr>
          <a:xfrm>
            <a:off x="6931959" y="0"/>
            <a:ext cx="5279056" cy="77792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noGrp="1" noRot="1" noChangeAspect="1" noMove="1" noResize="1" noEditPoints="1" noAdjustHandles="1" noChangeArrowheads="1" noChangeShapeType="1"/>
          </p:cNvCxnSpPr>
          <p:nvPr/>
        </p:nvCxnSpPr>
        <p:spPr>
          <a:xfrm flipH="1">
            <a:off x="7281082" y="-6724"/>
            <a:ext cx="2279175" cy="686472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14426" y="533400"/>
            <a:ext cx="4529138" cy="1671639"/>
          </a:xfrm>
        </p:spPr>
        <p:txBody>
          <a:bodyPr>
            <a:normAutofit/>
          </a:bodyPr>
          <a:lstStyle/>
          <a:p>
            <a:r>
              <a:rPr lang="en-US" dirty="0"/>
              <a:t>Differences</a:t>
            </a:r>
            <a:endParaRPr lang="en-GB" dirty="0"/>
          </a:p>
        </p:txBody>
      </p:sp>
      <p:sp>
        <p:nvSpPr>
          <p:cNvPr id="3" name="Content Placeholder 2"/>
          <p:cNvSpPr>
            <a:spLocks noGrp="1"/>
          </p:cNvSpPr>
          <p:nvPr>
            <p:ph idx="1"/>
          </p:nvPr>
        </p:nvSpPr>
        <p:spPr>
          <a:xfrm>
            <a:off x="1104900" y="2205038"/>
            <a:ext cx="4405314" cy="4119561"/>
          </a:xfrm>
        </p:spPr>
        <p:txBody>
          <a:bodyPr>
            <a:normAutofit/>
          </a:bodyPr>
          <a:lstStyle/>
          <a:p>
            <a:pPr marL="457200" lvl="0" indent="-311150" rtl="0">
              <a:spcBef>
                <a:spcPts val="0"/>
              </a:spcBef>
              <a:spcAft>
                <a:spcPts val="600"/>
              </a:spcAft>
              <a:buSzPts val="1300"/>
              <a:buChar char="●"/>
            </a:pPr>
            <a:r>
              <a:rPr lang="en-US" dirty="0"/>
              <a:t>Limited to feedforward connections.</a:t>
            </a:r>
            <a:endParaRPr lang="en-US"/>
          </a:p>
          <a:p>
            <a:pPr marL="457200" lvl="0" indent="-311150" rtl="0">
              <a:spcBef>
                <a:spcPts val="0"/>
              </a:spcBef>
              <a:spcAft>
                <a:spcPts val="600"/>
              </a:spcAft>
              <a:buSzPts val="1300"/>
              <a:buChar char="●"/>
            </a:pPr>
            <a:r>
              <a:rPr lang="en-US" dirty="0"/>
              <a:t>DNNs can handle more complex relationships between inputs and outputs - Due to the presence of many hidden layers.</a:t>
            </a:r>
            <a:endParaRPr lang="en-US"/>
          </a:p>
          <a:p>
            <a:pPr marL="457200" lvl="0" indent="-311150" rtl="0">
              <a:spcBef>
                <a:spcPts val="0"/>
              </a:spcBef>
              <a:spcAft>
                <a:spcPts val="600"/>
              </a:spcAft>
              <a:buSzPts val="1300"/>
              <a:buChar char="●"/>
            </a:pPr>
            <a:r>
              <a:rPr lang="en-US" dirty="0"/>
              <a:t>RNNs are designed to handle sequential data and maintain information from previous time steps. </a:t>
            </a:r>
            <a:endParaRPr lang="en-US"/>
          </a:p>
        </p:txBody>
      </p:sp>
      <p:cxnSp>
        <p:nvCxnSpPr>
          <p:cNvPr id="12" name="Straight Connector 11"/>
          <p:cNvCxnSpPr>
            <a:cxnSpLocks noGrp="1" noRot="1" noChangeAspect="1" noMove="1" noResize="1" noEditPoints="1" noAdjustHandles="1" noChangeArrowheads="1" noChangeShapeType="1"/>
          </p:cNvCxnSpPr>
          <p:nvPr/>
        </p:nvCxnSpPr>
        <p:spPr>
          <a:xfrm flipV="1">
            <a:off x="8430398" y="-1"/>
            <a:ext cx="2559923" cy="685799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noGrp="1" noRot="1" noChangeAspect="1" noMove="1" noResize="1" noEditPoints="1" noAdjustHandles="1" noChangeArrowheads="1" noChangeShapeType="1"/>
          </p:cNvCxnSpPr>
          <p:nvPr/>
        </p:nvCxnSpPr>
        <p:spPr>
          <a:xfrm flipV="1">
            <a:off x="9741182" y="0"/>
            <a:ext cx="725518" cy="685799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Google Shape;188;p20"/>
          <p:cNvPicPr preferRelativeResize="0"/>
          <p:nvPr/>
        </p:nvPicPr>
        <p:blipFill>
          <a:blip r:embed="rId1"/>
          <a:stretch>
            <a:fillRect/>
          </a:stretch>
        </p:blipFill>
        <p:spPr>
          <a:xfrm>
            <a:off x="6096001" y="1614203"/>
            <a:ext cx="5562600" cy="3629595"/>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14426" y="533400"/>
            <a:ext cx="4529138" cy="1671639"/>
          </a:xfrm>
        </p:spPr>
        <p:txBody>
          <a:bodyPr>
            <a:normAutofit/>
          </a:bodyPr>
          <a:lstStyle/>
          <a:p>
            <a:r>
              <a:rPr lang="en-US"/>
              <a:t>Advantages</a:t>
            </a:r>
            <a:endParaRPr lang="en-GB"/>
          </a:p>
        </p:txBody>
      </p:sp>
      <p:sp>
        <p:nvSpPr>
          <p:cNvPr id="3" name="Content Placeholder 2"/>
          <p:cNvSpPr>
            <a:spLocks noGrp="1"/>
          </p:cNvSpPr>
          <p:nvPr>
            <p:ph idx="1"/>
          </p:nvPr>
        </p:nvSpPr>
        <p:spPr>
          <a:xfrm>
            <a:off x="1104900" y="2205038"/>
            <a:ext cx="4405314" cy="4119561"/>
          </a:xfrm>
        </p:spPr>
        <p:txBody>
          <a:bodyPr>
            <a:normAutofit/>
          </a:bodyPr>
          <a:lstStyle/>
          <a:p>
            <a:pPr marL="457200" lvl="0" indent="-311150" rtl="0">
              <a:spcBef>
                <a:spcPts val="0"/>
              </a:spcBef>
              <a:spcAft>
                <a:spcPts val="0"/>
              </a:spcAft>
              <a:buSzPts val="1300"/>
              <a:buChar char="●"/>
            </a:pPr>
            <a:r>
              <a:rPr lang="en-US" dirty="0"/>
              <a:t>Handle non-linear relationships between inputs and outputs.</a:t>
            </a:r>
            <a:endParaRPr lang="en-US"/>
          </a:p>
          <a:p>
            <a:pPr marL="0" lvl="0" indent="0" rtl="0">
              <a:spcBef>
                <a:spcPts val="1200"/>
              </a:spcBef>
              <a:spcAft>
                <a:spcPts val="0"/>
              </a:spcAft>
              <a:buNone/>
            </a:pPr>
            <a:endParaRPr lang="en-US"/>
          </a:p>
          <a:p>
            <a:pPr marL="457200" lvl="0" indent="-311150" rtl="0">
              <a:spcBef>
                <a:spcPts val="1200"/>
              </a:spcBef>
              <a:spcAft>
                <a:spcPts val="0"/>
              </a:spcAft>
              <a:buSzPts val="1300"/>
              <a:buChar char="●"/>
            </a:pPr>
            <a:r>
              <a:rPr lang="en-US" dirty="0"/>
              <a:t>Ability to learn hierarchical representations of data.</a:t>
            </a:r>
            <a:endParaRPr lang="en-US"/>
          </a:p>
          <a:p>
            <a:pPr marL="0" lvl="0" indent="0" rtl="0">
              <a:spcBef>
                <a:spcPts val="1200"/>
              </a:spcBef>
              <a:spcAft>
                <a:spcPts val="0"/>
              </a:spcAft>
              <a:buNone/>
            </a:pPr>
            <a:endParaRPr lang="en-US"/>
          </a:p>
          <a:p>
            <a:pPr marL="457200" lvl="0" indent="-311150" rtl="0">
              <a:spcBef>
                <a:spcPts val="1200"/>
              </a:spcBef>
              <a:spcAft>
                <a:spcPts val="0"/>
              </a:spcAft>
              <a:buSzPts val="1300"/>
              <a:buChar char="●"/>
            </a:pPr>
            <a:r>
              <a:rPr lang="en-US" dirty="0"/>
              <a:t>Ability to perform well for various applications.</a:t>
            </a:r>
            <a:endParaRPr lang="en-US"/>
          </a:p>
          <a:p>
            <a:pPr marL="0" indent="0">
              <a:buNone/>
            </a:pPr>
            <a:endParaRPr lang="en-GB" dirty="0"/>
          </a:p>
        </p:txBody>
      </p:sp>
      <p:cxnSp>
        <p:nvCxnSpPr>
          <p:cNvPr id="11" name="Straight Connector 10"/>
          <p:cNvCxnSpPr>
            <a:cxnSpLocks noGrp="1" noRot="1" noChangeAspect="1" noMove="1" noResize="1" noEditPoints="1" noAdjustHandles="1" noChangeArrowheads="1" noChangeShapeType="1"/>
          </p:cNvCxnSpPr>
          <p:nvPr/>
        </p:nvCxnSpPr>
        <p:spPr>
          <a:xfrm flipV="1">
            <a:off x="8430398" y="-1"/>
            <a:ext cx="2559923" cy="685799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cxnSpLocks noGrp="1" noRot="1" noChangeAspect="1" noMove="1" noResize="1" noEditPoints="1" noAdjustHandles="1" noChangeArrowheads="1" noChangeShapeType="1"/>
          </p:cNvCxnSpPr>
          <p:nvPr/>
        </p:nvCxnSpPr>
        <p:spPr>
          <a:xfrm flipV="1">
            <a:off x="9741182" y="0"/>
            <a:ext cx="725518" cy="685799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Google Shape;195;p21"/>
          <p:cNvPicPr preferRelativeResize="0"/>
          <p:nvPr/>
        </p:nvPicPr>
        <p:blipFill>
          <a:blip r:embed="rId1"/>
          <a:stretch>
            <a:fillRect/>
          </a:stretch>
        </p:blipFill>
        <p:spPr>
          <a:xfrm>
            <a:off x="7336465" y="1275906"/>
            <a:ext cx="4322136" cy="4934393"/>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14426" y="533400"/>
            <a:ext cx="4529138" cy="1671639"/>
          </a:xfrm>
        </p:spPr>
        <p:txBody>
          <a:bodyPr>
            <a:normAutofit/>
          </a:bodyPr>
          <a:lstStyle/>
          <a:p>
            <a:r>
              <a:rPr lang="en-US" sz="4100"/>
              <a:t>Disadvantages</a:t>
            </a:r>
            <a:endParaRPr lang="en-GB" sz="4100"/>
          </a:p>
        </p:txBody>
      </p:sp>
      <p:sp>
        <p:nvSpPr>
          <p:cNvPr id="3" name="Content Placeholder 2"/>
          <p:cNvSpPr>
            <a:spLocks noGrp="1"/>
          </p:cNvSpPr>
          <p:nvPr>
            <p:ph idx="1"/>
          </p:nvPr>
        </p:nvSpPr>
        <p:spPr>
          <a:xfrm>
            <a:off x="1104900" y="2205038"/>
            <a:ext cx="4405314" cy="4119561"/>
          </a:xfrm>
        </p:spPr>
        <p:txBody>
          <a:bodyPr>
            <a:normAutofit/>
          </a:bodyPr>
          <a:lstStyle/>
          <a:p>
            <a:pPr marL="457200" lvl="0" indent="-311150" rtl="0">
              <a:spcBef>
                <a:spcPts val="0"/>
              </a:spcBef>
              <a:spcAft>
                <a:spcPts val="0"/>
              </a:spcAft>
              <a:buSzPts val="1300"/>
              <a:buChar char="●"/>
            </a:pPr>
            <a:r>
              <a:rPr lang="en-US" dirty="0"/>
              <a:t>The need of large amount of labeled training data.</a:t>
            </a:r>
            <a:endParaRPr lang="en-US"/>
          </a:p>
          <a:p>
            <a:pPr marL="0" lvl="0" indent="0" rtl="0">
              <a:spcBef>
                <a:spcPts val="1200"/>
              </a:spcBef>
              <a:spcAft>
                <a:spcPts val="0"/>
              </a:spcAft>
              <a:buNone/>
            </a:pPr>
            <a:endParaRPr lang="en-US"/>
          </a:p>
          <a:p>
            <a:pPr marL="457200" lvl="0" indent="-311150" rtl="0">
              <a:spcBef>
                <a:spcPts val="1200"/>
              </a:spcBef>
              <a:spcAft>
                <a:spcPts val="0"/>
              </a:spcAft>
              <a:buSzPts val="1300"/>
              <a:buChar char="●"/>
            </a:pPr>
            <a:r>
              <a:rPr lang="en-US" dirty="0"/>
              <a:t>Difficulty in interpretability.</a:t>
            </a:r>
            <a:endParaRPr lang="en-US"/>
          </a:p>
          <a:p>
            <a:pPr marL="0" lvl="0" indent="0" rtl="0">
              <a:spcBef>
                <a:spcPts val="1200"/>
              </a:spcBef>
              <a:spcAft>
                <a:spcPts val="0"/>
              </a:spcAft>
              <a:buNone/>
            </a:pPr>
            <a:endParaRPr lang="en-US"/>
          </a:p>
          <a:p>
            <a:pPr marL="457200" lvl="0" indent="-311150" rtl="0">
              <a:spcBef>
                <a:spcPts val="1200"/>
              </a:spcBef>
              <a:spcAft>
                <a:spcPts val="0"/>
              </a:spcAft>
              <a:buSzPts val="1300"/>
              <a:buChar char="●"/>
            </a:pPr>
            <a:r>
              <a:rPr lang="en-US" dirty="0"/>
              <a:t>Potential for overfitting. </a:t>
            </a:r>
            <a:endParaRPr lang="en-US"/>
          </a:p>
          <a:p>
            <a:pPr marL="0" indent="0">
              <a:buNone/>
            </a:pPr>
            <a:endParaRPr lang="en-GB" dirty="0"/>
          </a:p>
        </p:txBody>
      </p:sp>
      <p:cxnSp>
        <p:nvCxnSpPr>
          <p:cNvPr id="11" name="Straight Connector 10"/>
          <p:cNvCxnSpPr>
            <a:cxnSpLocks noGrp="1" noRot="1" noChangeAspect="1" noMove="1" noResize="1" noEditPoints="1" noAdjustHandles="1" noChangeArrowheads="1" noChangeShapeType="1"/>
          </p:cNvCxnSpPr>
          <p:nvPr/>
        </p:nvCxnSpPr>
        <p:spPr>
          <a:xfrm flipV="1">
            <a:off x="8430398" y="-1"/>
            <a:ext cx="2559923" cy="685799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cxnSpLocks noGrp="1" noRot="1" noChangeAspect="1" noMove="1" noResize="1" noEditPoints="1" noAdjustHandles="1" noChangeArrowheads="1" noChangeShapeType="1"/>
          </p:cNvCxnSpPr>
          <p:nvPr/>
        </p:nvCxnSpPr>
        <p:spPr>
          <a:xfrm flipV="1">
            <a:off x="9741182" y="0"/>
            <a:ext cx="725518" cy="685799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Google Shape;202;p22"/>
          <p:cNvPicPr preferRelativeResize="0"/>
          <p:nvPr/>
        </p:nvPicPr>
        <p:blipFill>
          <a:blip r:embed="rId1"/>
          <a:stretch>
            <a:fillRect/>
          </a:stretch>
        </p:blipFill>
        <p:spPr>
          <a:xfrm rot="10800000">
            <a:off x="6757989" y="1585912"/>
            <a:ext cx="4900611" cy="4624387"/>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6.Describe the key equation of neural networks and what is the functionality of each element of it.</a:t>
            </a:r>
            <a:endParaRPr lang="en-GB" sz="3200" dirty="0"/>
          </a:p>
        </p:txBody>
      </p:sp>
      <p:sp>
        <p:nvSpPr>
          <p:cNvPr id="3" name="Content Placeholder 2"/>
          <p:cNvSpPr>
            <a:spLocks noGrp="1"/>
          </p:cNvSpPr>
          <p:nvPr>
            <p:ph idx="1"/>
          </p:nvPr>
        </p:nvSpPr>
        <p:spPr>
          <a:xfrm>
            <a:off x="2429540" y="3019647"/>
            <a:ext cx="2674088" cy="2932890"/>
          </a:xfrm>
        </p:spPr>
        <p:txBody>
          <a:bodyPr>
            <a:normAutofit lnSpcReduction="10000"/>
          </a:bodyPr>
          <a:lstStyle/>
          <a:p>
            <a:pPr marL="0" lvl="0" indent="0" algn="l" rtl="0">
              <a:spcBef>
                <a:spcPts val="0"/>
              </a:spcBef>
              <a:spcAft>
                <a:spcPts val="0"/>
              </a:spcAft>
              <a:buNone/>
            </a:pPr>
            <a:r>
              <a:rPr lang="en-US" dirty="0"/>
              <a:t>the inputs to the unit.</a:t>
            </a:r>
            <a:endParaRPr lang="en-US" dirty="0"/>
          </a:p>
          <a:p>
            <a:pPr marL="0" lvl="0" indent="0" algn="l" rtl="0">
              <a:spcBef>
                <a:spcPts val="1200"/>
              </a:spcBef>
              <a:spcAft>
                <a:spcPts val="0"/>
              </a:spcAft>
              <a:buNone/>
            </a:pPr>
            <a:r>
              <a:rPr lang="en-US" dirty="0"/>
              <a:t>the weights.</a:t>
            </a:r>
            <a:endParaRPr lang="en-US" dirty="0"/>
          </a:p>
          <a:p>
            <a:pPr marL="0" lvl="0" indent="0" algn="l" rtl="0">
              <a:spcBef>
                <a:spcPts val="1200"/>
              </a:spcBef>
              <a:spcAft>
                <a:spcPts val="0"/>
              </a:spcAft>
              <a:buNone/>
            </a:pPr>
            <a:r>
              <a:rPr lang="en-US" dirty="0"/>
              <a:t>the bias.</a:t>
            </a:r>
            <a:endParaRPr lang="en-US" dirty="0"/>
          </a:p>
          <a:p>
            <a:pPr marL="0" lvl="0" indent="0" algn="l" rtl="0">
              <a:spcBef>
                <a:spcPts val="1200"/>
              </a:spcBef>
              <a:spcAft>
                <a:spcPts val="0"/>
              </a:spcAft>
              <a:buNone/>
            </a:pPr>
            <a:r>
              <a:rPr lang="en-US" dirty="0"/>
              <a:t>the nonlinear activation function.</a:t>
            </a:r>
            <a:endParaRPr lang="en-US" dirty="0"/>
          </a:p>
          <a:p>
            <a:pPr marL="0" lvl="0" indent="0" algn="l" rtl="0">
              <a:spcBef>
                <a:spcPts val="1200"/>
              </a:spcBef>
              <a:spcAft>
                <a:spcPts val="1200"/>
              </a:spcAft>
              <a:buNone/>
            </a:pPr>
            <a:r>
              <a:rPr lang="en-US" dirty="0"/>
              <a:t>the unit’s activation.</a:t>
            </a:r>
            <a:endParaRPr lang="en-US" dirty="0"/>
          </a:p>
          <a:p>
            <a:pPr marL="0" indent="0">
              <a:buNone/>
            </a:pPr>
            <a:endParaRPr lang="en-GB" dirty="0"/>
          </a:p>
        </p:txBody>
      </p:sp>
      <p:sp>
        <p:nvSpPr>
          <p:cNvPr id="20" name="TextBox 19"/>
          <p:cNvSpPr txBox="1"/>
          <p:nvPr/>
        </p:nvSpPr>
        <p:spPr>
          <a:xfrm>
            <a:off x="7010400" y="2564143"/>
            <a:ext cx="4476307" cy="3200876"/>
          </a:xfrm>
          <a:prstGeom prst="rect">
            <a:avLst/>
          </a:prstGeom>
          <a:noFill/>
        </p:spPr>
        <p:txBody>
          <a:bodyPr wrap="square" rtlCol="0">
            <a:spAutoFit/>
          </a:bodyPr>
          <a:lstStyle/>
          <a:p>
            <a:pPr marL="457200" lvl="0" indent="-313690" algn="l" rtl="0">
              <a:spcBef>
                <a:spcPts val="0"/>
              </a:spcBef>
              <a:spcAft>
                <a:spcPts val="0"/>
              </a:spcAft>
              <a:buSzPct val="100000"/>
              <a:buChar char="●"/>
            </a:pPr>
            <a:r>
              <a:rPr lang="en-US" sz="1600" dirty="0"/>
              <a:t>The weights are used to adjust the influence of each input on the output of the neuron.</a:t>
            </a:r>
            <a:endParaRPr lang="en-US" sz="1600" dirty="0"/>
          </a:p>
          <a:p>
            <a:pPr marL="0" lvl="0" indent="0" algn="l" rtl="0">
              <a:spcBef>
                <a:spcPts val="1200"/>
              </a:spcBef>
              <a:spcAft>
                <a:spcPts val="0"/>
              </a:spcAft>
              <a:buNone/>
            </a:pPr>
            <a:endParaRPr lang="en-US" sz="1600" dirty="0"/>
          </a:p>
          <a:p>
            <a:pPr marL="457200" lvl="0" indent="-313690" algn="l" rtl="0">
              <a:spcBef>
                <a:spcPts val="1200"/>
              </a:spcBef>
              <a:spcAft>
                <a:spcPts val="0"/>
              </a:spcAft>
              <a:buSzPct val="100000"/>
              <a:buChar char="●"/>
            </a:pPr>
            <a:r>
              <a:rPr lang="en-US" sz="1600" dirty="0"/>
              <a:t>The bias is a constant value that is added to the weighted sum of inputs and is used to adjust overall output of the neuron. </a:t>
            </a:r>
            <a:endParaRPr lang="en-US" sz="1600" dirty="0"/>
          </a:p>
          <a:p>
            <a:pPr marL="0" lvl="0" indent="0" algn="l" rtl="0">
              <a:spcBef>
                <a:spcPts val="1200"/>
              </a:spcBef>
              <a:spcAft>
                <a:spcPts val="0"/>
              </a:spcAft>
              <a:buNone/>
            </a:pPr>
            <a:endParaRPr lang="en-US" sz="1600" dirty="0"/>
          </a:p>
          <a:p>
            <a:pPr marL="457200" lvl="0" indent="-313690" algn="l" rtl="0">
              <a:spcBef>
                <a:spcPts val="1200"/>
              </a:spcBef>
              <a:spcAft>
                <a:spcPts val="0"/>
              </a:spcAft>
              <a:buSzPct val="100000"/>
              <a:buChar char="●"/>
            </a:pPr>
            <a:r>
              <a:rPr lang="en-US" sz="1600" dirty="0"/>
              <a:t>The non-linear activation allows to learn complex relationships between inputs and outputs.</a:t>
            </a:r>
            <a:endParaRPr lang="en-US" sz="1600" dirty="0"/>
          </a:p>
          <a:p>
            <a:endParaRPr lang="en-GB" dirty="0"/>
          </a:p>
        </p:txBody>
      </p:sp>
      <p:pic>
        <p:nvPicPr>
          <p:cNvPr id="22" name="Google Shape;215;p24"/>
          <p:cNvPicPr preferRelativeResize="0"/>
          <p:nvPr/>
        </p:nvPicPr>
        <p:blipFill>
          <a:blip r:embed="rId1"/>
          <a:stretch>
            <a:fillRect/>
          </a:stretch>
        </p:blipFill>
        <p:spPr>
          <a:xfrm>
            <a:off x="2056061" y="3042609"/>
            <a:ext cx="257175" cy="314325"/>
          </a:xfrm>
          <a:prstGeom prst="rect">
            <a:avLst/>
          </a:prstGeom>
          <a:noFill/>
          <a:ln>
            <a:noFill/>
          </a:ln>
        </p:spPr>
      </p:pic>
      <p:pic>
        <p:nvPicPr>
          <p:cNvPr id="23" name="Google Shape;216;p24"/>
          <p:cNvPicPr preferRelativeResize="0"/>
          <p:nvPr/>
        </p:nvPicPr>
        <p:blipFill>
          <a:blip r:embed="rId2"/>
          <a:stretch>
            <a:fillRect/>
          </a:stretch>
        </p:blipFill>
        <p:spPr>
          <a:xfrm>
            <a:off x="2037011" y="3599933"/>
            <a:ext cx="276225" cy="295275"/>
          </a:xfrm>
          <a:prstGeom prst="rect">
            <a:avLst/>
          </a:prstGeom>
          <a:noFill/>
          <a:ln>
            <a:noFill/>
          </a:ln>
        </p:spPr>
      </p:pic>
      <p:pic>
        <p:nvPicPr>
          <p:cNvPr id="24" name="Google Shape;217;p24"/>
          <p:cNvPicPr preferRelativeResize="0"/>
          <p:nvPr/>
        </p:nvPicPr>
        <p:blipFill>
          <a:blip r:embed="rId3"/>
          <a:stretch>
            <a:fillRect/>
          </a:stretch>
        </p:blipFill>
        <p:spPr>
          <a:xfrm>
            <a:off x="2056061" y="4138207"/>
            <a:ext cx="209549" cy="295275"/>
          </a:xfrm>
          <a:prstGeom prst="rect">
            <a:avLst/>
          </a:prstGeom>
          <a:noFill/>
          <a:ln>
            <a:noFill/>
          </a:ln>
        </p:spPr>
      </p:pic>
      <p:pic>
        <p:nvPicPr>
          <p:cNvPr id="25" name="Google Shape;218;p24"/>
          <p:cNvPicPr preferRelativeResize="0"/>
          <p:nvPr/>
        </p:nvPicPr>
        <p:blipFill>
          <a:blip r:embed="rId4"/>
          <a:stretch>
            <a:fillRect/>
          </a:stretch>
        </p:blipFill>
        <p:spPr>
          <a:xfrm>
            <a:off x="2037011" y="4647759"/>
            <a:ext cx="259696" cy="285750"/>
          </a:xfrm>
          <a:prstGeom prst="rect">
            <a:avLst/>
          </a:prstGeom>
          <a:noFill/>
          <a:ln>
            <a:noFill/>
          </a:ln>
        </p:spPr>
      </p:pic>
      <p:pic>
        <p:nvPicPr>
          <p:cNvPr id="26" name="Google Shape;219;p24"/>
          <p:cNvPicPr preferRelativeResize="0"/>
          <p:nvPr/>
        </p:nvPicPr>
        <p:blipFill>
          <a:blip r:embed="rId5"/>
          <a:stretch>
            <a:fillRect/>
          </a:stretch>
        </p:blipFill>
        <p:spPr>
          <a:xfrm>
            <a:off x="2065585" y="5357408"/>
            <a:ext cx="190500" cy="238125"/>
          </a:xfrm>
          <a:prstGeom prst="rect">
            <a:avLst/>
          </a:prstGeom>
          <a:noFill/>
          <a:ln>
            <a:noFill/>
          </a:ln>
        </p:spPr>
      </p:pic>
      <p:pic>
        <p:nvPicPr>
          <p:cNvPr id="27" name="Google Shape;214;p24"/>
          <p:cNvPicPr preferRelativeResize="0"/>
          <p:nvPr/>
        </p:nvPicPr>
        <p:blipFill>
          <a:blip r:embed="rId6"/>
          <a:stretch>
            <a:fillRect/>
          </a:stretch>
        </p:blipFill>
        <p:spPr>
          <a:xfrm>
            <a:off x="2037011" y="2120936"/>
            <a:ext cx="2645900" cy="583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499729"/>
            <a:ext cx="9906000" cy="1509825"/>
          </a:xfrm>
        </p:spPr>
        <p:txBody>
          <a:bodyPr>
            <a:noAutofit/>
          </a:bodyPr>
          <a:lstStyle/>
          <a:p>
            <a:br>
              <a:rPr lang="en-US" sz="3200" b="1" dirty="0">
                <a:solidFill>
                  <a:srgbClr val="00B050"/>
                </a:solidFill>
              </a:rPr>
            </a:br>
            <a:r>
              <a:rPr lang="en-US" sz="2800" dirty="0"/>
              <a:t>7. Describe Convolutional Neural Networks (CNNs) and what they offer versus Neural Networks. </a:t>
            </a:r>
            <a:endParaRPr lang="en-GB" dirty="0"/>
          </a:p>
        </p:txBody>
      </p:sp>
      <p:sp>
        <p:nvSpPr>
          <p:cNvPr id="3" name="Content Placeholder 2"/>
          <p:cNvSpPr>
            <a:spLocks noGrp="1"/>
          </p:cNvSpPr>
          <p:nvPr>
            <p:ph idx="1"/>
          </p:nvPr>
        </p:nvSpPr>
        <p:spPr/>
        <p:txBody>
          <a:bodyPr>
            <a:normAutofit/>
          </a:bodyPr>
          <a:lstStyle/>
          <a:p>
            <a:pPr algn="l"/>
            <a:r>
              <a:rPr lang="en-US" dirty="0"/>
              <a:t>Convolutional Neural Networks are multi-layer neural networks   used for image recognition, object detection, image classification and face recognition.  </a:t>
            </a:r>
            <a:endParaRPr lang="en-US" dirty="0"/>
          </a:p>
          <a:p>
            <a:pPr marL="0" indent="0" algn="l">
              <a:buNone/>
            </a:pPr>
            <a:endParaRPr lang="en-US" dirty="0"/>
          </a:p>
          <a:p>
            <a:pPr marL="0" indent="0" algn="l">
              <a:buNone/>
            </a:pPr>
            <a:r>
              <a:rPr lang="en-US" dirty="0"/>
              <a:t>CNN  consist of 3 layers; </a:t>
            </a:r>
            <a:endParaRPr lang="en-US" dirty="0"/>
          </a:p>
          <a:p>
            <a:pPr marL="514350" indent="-514350" algn="l">
              <a:buFont typeface="Arial" panose="020B0604020202020204" pitchFamily="34" charset="0"/>
              <a:buChar char="•"/>
            </a:pPr>
            <a:r>
              <a:rPr lang="en-US" dirty="0"/>
              <a:t>Convolutional layer, </a:t>
            </a:r>
            <a:endParaRPr lang="en-US" dirty="0"/>
          </a:p>
          <a:p>
            <a:pPr marL="514350" indent="-514350" algn="l">
              <a:buFont typeface="Arial" panose="020B0604020202020204" pitchFamily="34" charset="0"/>
              <a:buChar char="•"/>
            </a:pPr>
            <a:r>
              <a:rPr lang="en-US" dirty="0"/>
              <a:t>Pooling layer </a:t>
            </a:r>
            <a:endParaRPr lang="en-US" dirty="0"/>
          </a:p>
          <a:p>
            <a:pPr marL="514350" indent="-514350" algn="l">
              <a:buFont typeface="Arial" panose="020B0604020202020204" pitchFamily="34" charset="0"/>
              <a:buChar char="•"/>
            </a:pPr>
            <a:r>
              <a:rPr lang="en-US" dirty="0"/>
              <a:t>Output layer.</a:t>
            </a:r>
            <a:endParaRPr lang="en-US" dirty="0"/>
          </a:p>
          <a:p>
            <a:pPr algn="l"/>
            <a:endParaRPr lang="en-US" dirty="0"/>
          </a:p>
          <a:p>
            <a:endParaRPr lang="en-GB"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533401"/>
            <a:ext cx="9906000" cy="933892"/>
          </a:xfrm>
        </p:spPr>
        <p:txBody>
          <a:bodyPr>
            <a:normAutofit/>
          </a:bodyPr>
          <a:lstStyle/>
          <a:p>
            <a:r>
              <a:rPr lang="en-US" sz="3600" dirty="0"/>
              <a:t>Convolutional layer</a:t>
            </a:r>
            <a:endParaRPr lang="en-GB" sz="3600" dirty="0"/>
          </a:p>
        </p:txBody>
      </p:sp>
      <p:sp>
        <p:nvSpPr>
          <p:cNvPr id="3" name="Content Placeholder 2"/>
          <p:cNvSpPr>
            <a:spLocks noGrp="1"/>
          </p:cNvSpPr>
          <p:nvPr>
            <p:ph idx="1"/>
          </p:nvPr>
        </p:nvSpPr>
        <p:spPr>
          <a:xfrm>
            <a:off x="1143000" y="1467293"/>
            <a:ext cx="9906000" cy="4566685"/>
          </a:xfrm>
        </p:spPr>
        <p:txBody>
          <a:bodyPr>
            <a:normAutofit fontScale="47500" lnSpcReduction="20000"/>
          </a:bodyPr>
          <a:lstStyle/>
          <a:p>
            <a:pPr marL="0" indent="0" algn="just">
              <a:buNone/>
            </a:pPr>
            <a:endParaRPr lang="en-US" sz="2400" b="1" dirty="0">
              <a:solidFill>
                <a:srgbClr val="00B050"/>
              </a:solidFill>
            </a:endParaRPr>
          </a:p>
          <a:p>
            <a:pPr marL="0" indent="0" algn="just">
              <a:buNone/>
            </a:pPr>
            <a:r>
              <a:rPr lang="en-US" sz="3800" b="1" dirty="0"/>
              <a:t>Convolutional layer </a:t>
            </a:r>
            <a:endParaRPr lang="en-US" sz="3800" b="1" dirty="0"/>
          </a:p>
          <a:p>
            <a:pPr marL="0" indent="0" algn="just">
              <a:buNone/>
            </a:pPr>
            <a:endParaRPr lang="en-US" sz="3400" dirty="0"/>
          </a:p>
          <a:p>
            <a:pPr algn="just"/>
            <a:r>
              <a:rPr lang="en-US" sz="3400" dirty="0"/>
              <a:t> CL makes a set of filters of learnable filters used to detect a pattern present in an image (input).  CL uses matrix</a:t>
            </a:r>
            <a:endParaRPr lang="en-US" sz="3400" dirty="0"/>
          </a:p>
          <a:p>
            <a:pPr algn="just"/>
            <a:endParaRPr lang="en-US" sz="3400" dirty="0"/>
          </a:p>
          <a:p>
            <a:pPr algn="just"/>
            <a:r>
              <a:rPr lang="en-US" sz="3400" dirty="0"/>
              <a:t>Filter is </a:t>
            </a:r>
            <a:r>
              <a:rPr lang="en-US" sz="3400" dirty="0" err="1"/>
              <a:t>slided</a:t>
            </a:r>
            <a:r>
              <a:rPr lang="en-US" sz="3400" dirty="0"/>
              <a:t> across the width and height of input file</a:t>
            </a:r>
            <a:endParaRPr lang="en-US" sz="3400" dirty="0"/>
          </a:p>
          <a:p>
            <a:pPr marL="0" indent="0" algn="just">
              <a:buNone/>
            </a:pPr>
            <a:endParaRPr lang="en-US" sz="3400" dirty="0"/>
          </a:p>
          <a:p>
            <a:pPr algn="just"/>
            <a:r>
              <a:rPr lang="en-US" sz="3400" dirty="0"/>
              <a:t>The process of increasing the step size by which you slide a filter over and input image is called stride.</a:t>
            </a:r>
            <a:endParaRPr lang="en-US" sz="3400" dirty="0"/>
          </a:p>
          <a:p>
            <a:pPr marL="0" indent="0" algn="just">
              <a:buNone/>
            </a:pPr>
            <a:endParaRPr lang="en-US" sz="3400" dirty="0"/>
          </a:p>
          <a:p>
            <a:pPr algn="just"/>
            <a:r>
              <a:rPr lang="en-US" sz="3400" dirty="0"/>
              <a:t> Increase in stride decrease the size of image causing loss of some features.</a:t>
            </a:r>
            <a:endParaRPr lang="en-US" sz="3400" dirty="0"/>
          </a:p>
          <a:p>
            <a:pPr marL="0" indent="0" algn="just">
              <a:buNone/>
            </a:pPr>
            <a:endParaRPr lang="en-US" sz="3400" dirty="0"/>
          </a:p>
          <a:p>
            <a:pPr algn="just"/>
            <a:r>
              <a:rPr lang="en-US" sz="3400" dirty="0"/>
              <a:t>To preserve the original size of an image, a layer of zeros is added around the edges of an image to enable filter perform full convolutional on edge of pixels. This is process called </a:t>
            </a:r>
            <a:r>
              <a:rPr lang="en-US" sz="3400" b="1" dirty="0"/>
              <a:t>padding</a:t>
            </a:r>
            <a:r>
              <a:rPr lang="en-US" sz="3400" dirty="0"/>
              <a:t>.</a:t>
            </a:r>
            <a:endParaRPr lang="en-US" sz="3400" dirty="0"/>
          </a:p>
          <a:p>
            <a:pPr algn="just"/>
            <a:endParaRPr lang="en-US" sz="2400" dirty="0"/>
          </a:p>
          <a:p>
            <a:endParaRPr lang="en-GB"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533401"/>
            <a:ext cx="9906000" cy="955157"/>
          </a:xfrm>
        </p:spPr>
        <p:txBody>
          <a:bodyPr>
            <a:normAutofit/>
          </a:bodyPr>
          <a:lstStyle/>
          <a:p>
            <a:r>
              <a:rPr lang="en-US" sz="3600" dirty="0"/>
              <a:t>Pooling layer</a:t>
            </a:r>
            <a:endParaRPr lang="en-GB" sz="3600" dirty="0"/>
          </a:p>
        </p:txBody>
      </p:sp>
      <p:sp>
        <p:nvSpPr>
          <p:cNvPr id="3" name="Content Placeholder 2"/>
          <p:cNvSpPr>
            <a:spLocks noGrp="1"/>
          </p:cNvSpPr>
          <p:nvPr>
            <p:ph idx="1"/>
          </p:nvPr>
        </p:nvSpPr>
        <p:spPr/>
        <p:txBody>
          <a:bodyPr>
            <a:normAutofit/>
          </a:bodyPr>
          <a:lstStyle/>
          <a:p>
            <a:pPr marL="0" indent="0" algn="just">
              <a:buFont typeface="Arial" panose="020B0604020202020204" pitchFamily="34" charset="0"/>
              <a:buNone/>
            </a:pPr>
            <a:r>
              <a:rPr lang="en-US" sz="1700" b="1" dirty="0"/>
              <a:t>Pooling layer</a:t>
            </a:r>
            <a:endParaRPr lang="en-US" sz="1700" b="1" dirty="0"/>
          </a:p>
          <a:p>
            <a:pPr marL="0" indent="0" algn="just">
              <a:buFont typeface="Arial" panose="020B0604020202020204" pitchFamily="34" charset="0"/>
              <a:buNone/>
            </a:pPr>
            <a:endParaRPr lang="en-US" sz="1700" dirty="0"/>
          </a:p>
          <a:p>
            <a:pPr algn="just"/>
            <a:r>
              <a:rPr lang="en-US" sz="1700" dirty="0"/>
              <a:t>A layer between convolution layers in CNN. </a:t>
            </a:r>
            <a:endParaRPr lang="en-US" sz="1700" dirty="0"/>
          </a:p>
          <a:p>
            <a:pPr marL="0" indent="0" algn="just">
              <a:buFont typeface="Arial" panose="020B0604020202020204" pitchFamily="34" charset="0"/>
              <a:buNone/>
            </a:pPr>
            <a:endParaRPr lang="en-US" sz="1700" dirty="0"/>
          </a:p>
          <a:p>
            <a:pPr algn="just"/>
            <a:r>
              <a:rPr lang="en-US" sz="1700" dirty="0"/>
              <a:t>It reduces the amount of parameter and computation in the network. </a:t>
            </a:r>
            <a:endParaRPr lang="en-US" sz="1700" dirty="0"/>
          </a:p>
          <a:p>
            <a:pPr algn="just"/>
            <a:endParaRPr lang="en-US" sz="1700" dirty="0"/>
          </a:p>
          <a:p>
            <a:pPr algn="just"/>
            <a:r>
              <a:rPr lang="en-US" sz="1700" dirty="0"/>
              <a:t>Aims at reducing the spatial size of image as it is done independently on each depth of dimension. </a:t>
            </a:r>
            <a:endParaRPr lang="en-US" sz="1700" dirty="0"/>
          </a:p>
          <a:p>
            <a:pPr algn="just"/>
            <a:endParaRPr lang="en-US" sz="1700" dirty="0"/>
          </a:p>
          <a:p>
            <a:pPr algn="just"/>
            <a:r>
              <a:rPr lang="en-US" sz="1700" dirty="0"/>
              <a:t>The commonly applied pulling method used is max pooling.</a:t>
            </a:r>
            <a:endParaRPr lang="en-US" sz="1700" dirty="0"/>
          </a:p>
          <a:p>
            <a:pPr algn="just"/>
            <a:endParaRPr lang="en-US" sz="2400" dirty="0"/>
          </a:p>
          <a:p>
            <a:pPr algn="just"/>
            <a:endParaRPr lang="en-US" sz="2400" dirty="0"/>
          </a:p>
          <a:p>
            <a:endParaRPr lang="en-GB"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Flattening</a:t>
            </a:r>
            <a:endParaRPr lang="en-GB" sz="3600" dirty="0"/>
          </a:p>
        </p:txBody>
      </p:sp>
      <p:sp>
        <p:nvSpPr>
          <p:cNvPr id="3" name="Content Placeholder 2"/>
          <p:cNvSpPr>
            <a:spLocks noGrp="1"/>
          </p:cNvSpPr>
          <p:nvPr>
            <p:ph idx="1"/>
          </p:nvPr>
        </p:nvSpPr>
        <p:spPr/>
        <p:txBody>
          <a:bodyPr/>
          <a:lstStyle/>
          <a:p>
            <a:pPr marL="0" indent="0" algn="just">
              <a:buFont typeface="Arial" panose="020B0604020202020204" pitchFamily="34" charset="0"/>
              <a:buNone/>
            </a:pPr>
            <a:r>
              <a:rPr lang="en-US" b="1" dirty="0"/>
              <a:t>Flattening</a:t>
            </a:r>
            <a:endParaRPr lang="en-US" b="1" dirty="0"/>
          </a:p>
          <a:p>
            <a:pPr marL="0" indent="0" algn="just">
              <a:buFont typeface="Arial" panose="020B0604020202020204" pitchFamily="34" charset="0"/>
              <a:buNone/>
            </a:pPr>
            <a:endParaRPr lang="en-US" dirty="0"/>
          </a:p>
          <a:p>
            <a:pPr algn="just"/>
            <a:r>
              <a:rPr lang="en-US" dirty="0"/>
              <a:t>Once the pooled featured map is obtained, it is transformed into a single column and fed to neural network for processing of output</a:t>
            </a:r>
            <a:endParaRPr lang="en-US" dirty="0"/>
          </a:p>
          <a:p>
            <a:endParaRPr lang="en-GB"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a:t>Output layer</a:t>
            </a:r>
            <a:endParaRPr lang="en-GB" sz="4000" dirty="0"/>
          </a:p>
        </p:txBody>
      </p:sp>
      <p:sp>
        <p:nvSpPr>
          <p:cNvPr id="3" name="Content Placeholder 2"/>
          <p:cNvSpPr>
            <a:spLocks noGrp="1"/>
          </p:cNvSpPr>
          <p:nvPr>
            <p:ph idx="1"/>
          </p:nvPr>
        </p:nvSpPr>
        <p:spPr/>
        <p:txBody>
          <a:bodyPr/>
          <a:lstStyle/>
          <a:p>
            <a:pPr marL="0" indent="0" algn="just">
              <a:buNone/>
            </a:pPr>
            <a:endParaRPr lang="en-US" sz="2400" dirty="0">
              <a:solidFill>
                <a:srgbClr val="00B050"/>
              </a:solidFill>
            </a:endParaRPr>
          </a:p>
          <a:p>
            <a:pPr algn="just"/>
            <a:r>
              <a:rPr lang="en-US" sz="2400" dirty="0"/>
              <a:t>After applying multiple layers of convolution and padding, the result is output.</a:t>
            </a:r>
            <a:endParaRPr lang="en-US" sz="2400" dirty="0"/>
          </a:p>
          <a:p>
            <a:pPr marL="0" indent="0" algn="just">
              <a:buNone/>
            </a:pPr>
            <a:endParaRPr lang="en-US" sz="2400" dirty="0"/>
          </a:p>
          <a:p>
            <a:pPr algn="just"/>
            <a:r>
              <a:rPr lang="en-US" sz="2400" dirty="0"/>
              <a:t> Convolution and pooling layers can only reduce the number of parameters from original image. </a:t>
            </a:r>
            <a:endParaRPr lang="en-US" sz="2400" dirty="0"/>
          </a:p>
          <a:p>
            <a:pPr algn="just"/>
            <a:endParaRPr lang="en-US" sz="2400" dirty="0"/>
          </a:p>
          <a:p>
            <a:pPr algn="just"/>
            <a:r>
              <a:rPr lang="en-US" sz="2400" dirty="0"/>
              <a:t>A fully connected layer is required to generate an output equal to the class we need. </a:t>
            </a:r>
            <a:endParaRPr lang="en-US" sz="2400" dirty="0"/>
          </a:p>
          <a:p>
            <a:pPr marL="0" indent="0" algn="just">
              <a:buNone/>
            </a:pPr>
            <a:endParaRPr lang="en-US" sz="2400" dirty="0"/>
          </a:p>
          <a:p>
            <a:endParaRPr lang="en-GB"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Bildergebnis für filtering image in convolutional neural network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9557" y="3254941"/>
            <a:ext cx="3357409" cy="29438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Bildergebnis für stride neural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843" y="555284"/>
            <a:ext cx="4896165" cy="25487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What is Padding in Convolutional Neural Network’s(CNN’s) padding | by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1702" y="147728"/>
            <a:ext cx="5360454" cy="28003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卷积神经网络(ConvNet/CNN)介绍 - 知乎"/>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9494" y="3185412"/>
            <a:ext cx="7958218" cy="32685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533401"/>
            <a:ext cx="9906000" cy="781049"/>
          </a:xfrm>
        </p:spPr>
        <p:txBody>
          <a:bodyPr>
            <a:normAutofit fontScale="90000"/>
          </a:bodyPr>
          <a:lstStyle/>
          <a:p>
            <a:r>
              <a:rPr lang="en-GB" sz="3600" dirty="0"/>
              <a:t>C</a:t>
            </a:r>
            <a:r>
              <a:rPr lang="en-US" sz="3600" dirty="0"/>
              <a:t>an really deep learning help in this field? </a:t>
            </a:r>
            <a:endParaRPr lang="en-US" sz="3600" dirty="0"/>
          </a:p>
        </p:txBody>
      </p:sp>
      <p:pic>
        <p:nvPicPr>
          <p:cNvPr id="5" name="Content Placeholder 4" descr="A picture containing text, indoor&#10;&#10;Description automatically generated"/>
          <p:cNvPicPr>
            <a:picLocks noGrp="1" noChangeAspect="1"/>
          </p:cNvPicPr>
          <p:nvPr>
            <p:ph idx="1"/>
          </p:nvPr>
        </p:nvPicPr>
        <p:blipFill>
          <a:blip r:embed="rId1"/>
          <a:stretch>
            <a:fillRect/>
          </a:stretch>
        </p:blipFill>
        <p:spPr>
          <a:xfrm>
            <a:off x="6834242" y="2580833"/>
            <a:ext cx="5208902" cy="3203279"/>
          </a:xfrm>
        </p:spPr>
      </p:pic>
      <p:pic>
        <p:nvPicPr>
          <p:cNvPr id="1026" name="Picture 2" descr="action, crime, drama, interest, mystery, person, series, HD wallpap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4242" y="999460"/>
            <a:ext cx="5055957" cy="20976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123482" y="6148702"/>
            <a:ext cx="3711095" cy="523220"/>
          </a:xfrm>
          <a:prstGeom prst="rect">
            <a:avLst/>
          </a:prstGeom>
          <a:noFill/>
        </p:spPr>
        <p:txBody>
          <a:bodyPr wrap="square" rtlCol="0">
            <a:spAutoFit/>
          </a:bodyPr>
          <a:lstStyle/>
          <a:p>
            <a:r>
              <a:rPr lang="en-US" sz="2800" dirty="0"/>
              <a:t>ANSWER IS: </a:t>
            </a:r>
            <a:r>
              <a:rPr lang="en-US" sz="2800" dirty="0">
                <a:solidFill>
                  <a:srgbClr val="FF0000"/>
                </a:solidFill>
              </a:rPr>
              <a:t>YES</a:t>
            </a:r>
            <a:endParaRPr lang="en-US" sz="2800" dirty="0">
              <a:solidFill>
                <a:srgbClr val="FF0000"/>
              </a:solidFill>
            </a:endParaRPr>
          </a:p>
        </p:txBody>
      </p:sp>
      <p:sp>
        <p:nvSpPr>
          <p:cNvPr id="8" name="TextBox 7"/>
          <p:cNvSpPr txBox="1"/>
          <p:nvPr/>
        </p:nvSpPr>
        <p:spPr>
          <a:xfrm>
            <a:off x="404037" y="6379535"/>
            <a:ext cx="6326372" cy="400110"/>
          </a:xfrm>
          <a:prstGeom prst="rect">
            <a:avLst/>
          </a:prstGeom>
          <a:noFill/>
        </p:spPr>
        <p:txBody>
          <a:bodyPr wrap="square" rtlCol="0">
            <a:spAutoFit/>
          </a:bodyPr>
          <a:lstStyle/>
          <a:p>
            <a:r>
              <a:rPr lang="en-US" sz="1000" dirty="0"/>
              <a:t>Image sources: </a:t>
            </a:r>
            <a:r>
              <a:rPr lang="en-GB" sz="1000" dirty="0">
                <a:hlinkClick r:id="rId3"/>
              </a:rPr>
              <a:t>https://www.wallpaperflare.com/action-crime-drama-interest-mystery-person-series-wallpaper-bxvuu</a:t>
            </a:r>
            <a:endParaRPr lang="en-GB" sz="1000" dirty="0"/>
          </a:p>
          <a:p>
            <a:r>
              <a:rPr lang="en-GB" sz="1000" dirty="0"/>
              <a:t>https://</a:t>
            </a:r>
            <a:r>
              <a:rPr lang="en-GB" sz="1000" dirty="0" err="1"/>
              <a:t>www.wallpaperflare.com</a:t>
            </a:r>
            <a:r>
              <a:rPr lang="en-GB" sz="1000" dirty="0"/>
              <a:t>/black-and-gray-city-buildings-person-of-interest-new-york-city-wallpaper-sqbgk</a:t>
            </a:r>
            <a:endParaRPr lang="en-US" sz="1000" dirty="0"/>
          </a:p>
        </p:txBody>
      </p:sp>
      <p:pic>
        <p:nvPicPr>
          <p:cNvPr id="10" name="Picture 9" descr="A picture containing text, sky, outdoor, day&#10;&#10;Description automatically generated"/>
          <p:cNvPicPr>
            <a:picLocks noChangeAspect="1"/>
          </p:cNvPicPr>
          <p:nvPr/>
        </p:nvPicPr>
        <p:blipFill>
          <a:blip r:embed="rId4"/>
          <a:stretch>
            <a:fillRect/>
          </a:stretch>
        </p:blipFill>
        <p:spPr>
          <a:xfrm>
            <a:off x="148856" y="1323899"/>
            <a:ext cx="6581553" cy="50007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What CNN offers vs Neural Networks:</a:t>
            </a:r>
            <a:endParaRPr lang="en-GB" sz="4000" dirty="0"/>
          </a:p>
        </p:txBody>
      </p:sp>
      <p:sp>
        <p:nvSpPr>
          <p:cNvPr id="3" name="Content Placeholder 2"/>
          <p:cNvSpPr>
            <a:spLocks noGrp="1"/>
          </p:cNvSpPr>
          <p:nvPr>
            <p:ph idx="1"/>
          </p:nvPr>
        </p:nvSpPr>
        <p:spPr/>
        <p:txBody>
          <a:bodyPr/>
          <a:lstStyle/>
          <a:p>
            <a:pPr algn="just"/>
            <a:r>
              <a:rPr lang="en-US" sz="2400" dirty="0"/>
              <a:t>In neural networks, it has the ability to process temporal information a data that comes in sequence like sentences</a:t>
            </a:r>
            <a:endParaRPr lang="en-US" sz="2400" dirty="0"/>
          </a:p>
          <a:p>
            <a:pPr algn="just"/>
            <a:r>
              <a:rPr lang="en-US" sz="2400" dirty="0"/>
              <a:t>But CNN perform better when comes to computer vision related problems</a:t>
            </a:r>
            <a:endParaRPr lang="en-US" sz="2400" dirty="0"/>
          </a:p>
          <a:p>
            <a:pPr algn="just"/>
            <a:r>
              <a:rPr lang="en-US" dirty="0"/>
              <a:t>CNN has built in convolutional layers which helps to reduce the </a:t>
            </a:r>
            <a:r>
              <a:rPr lang="en-US"/>
              <a:t>high dimensionality </a:t>
            </a:r>
            <a:r>
              <a:rPr lang="en-US" dirty="0"/>
              <a:t>of an image without losing any information when it comes to image classification </a:t>
            </a:r>
            <a:endParaRPr lang="en-US" sz="2400" dirty="0"/>
          </a:p>
          <a:p>
            <a:pPr marL="0" indent="0" algn="just">
              <a:buNone/>
            </a:pPr>
            <a:endParaRPr lang="en-US" dirty="0"/>
          </a:p>
          <a:p>
            <a:endParaRPr lang="en-GB"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br>
              <a:rPr lang="en-US" sz="1600" b="1" dirty="0">
                <a:solidFill>
                  <a:srgbClr val="00B050"/>
                </a:solidFill>
              </a:rPr>
            </a:br>
            <a:r>
              <a:rPr lang="en-US" sz="2400" dirty="0"/>
              <a:t>8. Describe one of the main networks for DL (</a:t>
            </a:r>
            <a:r>
              <a:rPr lang="en-US" sz="2400" dirty="0" err="1"/>
              <a:t>LeNet</a:t>
            </a:r>
            <a:r>
              <a:rPr lang="en-US" sz="2400" dirty="0"/>
              <a:t>, </a:t>
            </a:r>
            <a:r>
              <a:rPr lang="en-US" sz="2400" dirty="0" err="1"/>
              <a:t>AlexNet</a:t>
            </a:r>
            <a:r>
              <a:rPr lang="en-US" sz="2400" dirty="0"/>
              <a:t> etc.) highlighting their characteristics and overall additional outcome they have offered to the AI. </a:t>
            </a:r>
            <a:endParaRPr lang="en-GB" sz="4000" dirty="0"/>
          </a:p>
        </p:txBody>
      </p:sp>
      <p:sp>
        <p:nvSpPr>
          <p:cNvPr id="3" name="Content Placeholder 2"/>
          <p:cNvSpPr>
            <a:spLocks noGrp="1"/>
          </p:cNvSpPr>
          <p:nvPr>
            <p:ph idx="1"/>
          </p:nvPr>
        </p:nvSpPr>
        <p:spPr/>
        <p:txBody>
          <a:bodyPr>
            <a:normAutofit/>
          </a:bodyPr>
          <a:lstStyle/>
          <a:p>
            <a:pPr marL="0" indent="0">
              <a:buNone/>
            </a:pPr>
            <a:r>
              <a:rPr lang="en-US" sz="2000" dirty="0"/>
              <a:t>Alex NET (2012) is a convolutional neural network used to classify and predict dataset.</a:t>
            </a:r>
            <a:endParaRPr lang="en-US" sz="2000" dirty="0"/>
          </a:p>
          <a:p>
            <a:pPr marL="0" indent="0">
              <a:buNone/>
            </a:pPr>
            <a:endParaRPr lang="en-US" sz="2000" dirty="0"/>
          </a:p>
          <a:p>
            <a:pPr marL="0" indent="0">
              <a:buNone/>
            </a:pPr>
            <a:r>
              <a:rPr lang="en-US" sz="2000" b="1" dirty="0"/>
              <a:t>Characteristics:</a:t>
            </a:r>
            <a:endParaRPr lang="en-US" sz="2000" b="1" dirty="0"/>
          </a:p>
          <a:p>
            <a:pPr lvl="0"/>
            <a:r>
              <a:rPr lang="en-US" sz="2000" dirty="0"/>
              <a:t>The model is bigger</a:t>
            </a:r>
            <a:r>
              <a:rPr lang="en-US" sz="2000" dirty="0">
                <a:effectLst/>
              </a:rPr>
              <a:t> with 7 hidden layers, 650k units, 60M parameters.</a:t>
            </a:r>
            <a:endParaRPr lang="en-US" sz="2000" dirty="0">
              <a:effectLst/>
            </a:endParaRPr>
          </a:p>
          <a:p>
            <a:pPr marL="0" lvl="0" indent="0">
              <a:buNone/>
            </a:pPr>
            <a:endParaRPr lang="en-US" sz="2000" dirty="0">
              <a:effectLst/>
            </a:endParaRPr>
          </a:p>
          <a:p>
            <a:pPr lvl="0"/>
            <a:r>
              <a:rPr lang="en-US" sz="2000" dirty="0">
                <a:effectLst/>
              </a:rPr>
              <a:t>Uses GPU to boost performance hence faster training</a:t>
            </a:r>
            <a:endParaRPr lang="en-US" sz="2000" dirty="0">
              <a:effectLst/>
            </a:endParaRPr>
          </a:p>
          <a:p>
            <a:pPr lvl="0"/>
            <a:endParaRPr lang="en-US" sz="2000" dirty="0">
              <a:effectLst/>
            </a:endParaRPr>
          </a:p>
          <a:p>
            <a:r>
              <a:rPr lang="en-US" sz="2000" dirty="0"/>
              <a:t>More data (106 images instead of 103 )</a:t>
            </a:r>
            <a:endParaRPr lang="en-US" sz="2000" dirty="0"/>
          </a:p>
          <a:p>
            <a:endParaRPr lang="en-US" sz="2000" dirty="0"/>
          </a:p>
          <a:p>
            <a:endParaRPr lang="en-US" sz="2000" dirty="0"/>
          </a:p>
          <a:p>
            <a:endParaRPr lang="en-GB" sz="20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680485"/>
            <a:ext cx="9906000" cy="5353494"/>
          </a:xfrm>
        </p:spPr>
        <p:txBody>
          <a:bodyPr>
            <a:normAutofit lnSpcReduction="10000"/>
          </a:bodyPr>
          <a:lstStyle/>
          <a:p>
            <a:pPr marL="0" indent="0" algn="just">
              <a:buNone/>
            </a:pPr>
            <a:r>
              <a:rPr lang="en-US" sz="2200" dirty="0"/>
              <a:t>The goal of ILSVRC is to promote the development of better computer vision and deep learning. </a:t>
            </a:r>
            <a:endParaRPr lang="en-US" sz="2200" dirty="0"/>
          </a:p>
          <a:p>
            <a:pPr marL="0" indent="0" algn="just">
              <a:buNone/>
            </a:pPr>
            <a:endParaRPr lang="en-US" sz="2200" dirty="0"/>
          </a:p>
          <a:p>
            <a:pPr marL="0" indent="0" algn="just">
              <a:buNone/>
            </a:pPr>
            <a:r>
              <a:rPr lang="en-US" sz="2200" dirty="0"/>
              <a:t> In 2012  </a:t>
            </a:r>
            <a:r>
              <a:rPr lang="en-US" sz="2200" dirty="0" err="1"/>
              <a:t>AlexNET</a:t>
            </a:r>
            <a:r>
              <a:rPr lang="en-US" sz="2200" dirty="0"/>
              <a:t> competed in annual ImageNet Large scale Visual Recognition Challenge (ILSVRC). The main ideas included:</a:t>
            </a:r>
            <a:endParaRPr lang="en-US" sz="2200" dirty="0"/>
          </a:p>
          <a:p>
            <a:pPr marL="0" indent="0" algn="just">
              <a:buNone/>
            </a:pPr>
            <a:r>
              <a:rPr lang="en-US" sz="2200" dirty="0"/>
              <a:t> </a:t>
            </a:r>
            <a:endParaRPr lang="en-US" sz="2200" dirty="0"/>
          </a:p>
          <a:p>
            <a:pPr lvl="1" algn="just"/>
            <a:r>
              <a:rPr lang="en-US" sz="2200" dirty="0"/>
              <a:t>Deeper network </a:t>
            </a:r>
            <a:endParaRPr lang="en-US" sz="2200" dirty="0"/>
          </a:p>
          <a:p>
            <a:pPr lvl="1" algn="just"/>
            <a:endParaRPr lang="en-US" sz="2200" dirty="0"/>
          </a:p>
          <a:p>
            <a:pPr lvl="1" algn="just"/>
            <a:r>
              <a:rPr lang="en-US" sz="2200" dirty="0"/>
              <a:t>Stacked convolutional layers with smaller filters (+ nonlinearity) </a:t>
            </a:r>
            <a:endParaRPr lang="en-US" sz="2200" dirty="0"/>
          </a:p>
          <a:p>
            <a:pPr marL="457200" lvl="1" indent="0" algn="just">
              <a:buNone/>
            </a:pPr>
            <a:endParaRPr lang="en-US" sz="2200" dirty="0"/>
          </a:p>
          <a:p>
            <a:pPr lvl="1" algn="just"/>
            <a:r>
              <a:rPr lang="en-US" sz="2200" dirty="0"/>
              <a:t>Detailed evaluation of all components</a:t>
            </a:r>
            <a:endParaRPr lang="en-US" sz="2200" dirty="0"/>
          </a:p>
          <a:p>
            <a:pPr marL="0" indent="0" algn="just">
              <a:buNone/>
            </a:pPr>
            <a:endParaRPr lang="en-US" sz="2200" dirty="0"/>
          </a:p>
          <a:p>
            <a:pPr algn="just"/>
            <a:endParaRPr lang="en-US" sz="2200" dirty="0"/>
          </a:p>
          <a:p>
            <a:pPr marL="0" indent="0" algn="just">
              <a:buNone/>
            </a:pPr>
            <a:r>
              <a:rPr lang="en-US" sz="2200" dirty="0"/>
              <a:t> Implementation of the ideas resulted to  Improved ILSVRC top-5error rate to 6.7%.</a:t>
            </a:r>
            <a:endParaRPr lang="en-US" sz="2200" dirty="0"/>
          </a:p>
          <a:p>
            <a:pPr marL="0" indent="0" algn="just">
              <a:buNone/>
            </a:pPr>
            <a:endParaRPr lang="en-US" sz="2400" dirty="0"/>
          </a:p>
          <a:p>
            <a:endParaRPr lang="en-GB"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CONCLUSION </a:t>
            </a:r>
            <a:endParaRPr lang="en-GB" dirty="0"/>
          </a:p>
        </p:txBody>
      </p:sp>
      <p:sp>
        <p:nvSpPr>
          <p:cNvPr id="3" name="Content Placeholder 2"/>
          <p:cNvSpPr>
            <a:spLocks noGrp="1"/>
          </p:cNvSpPr>
          <p:nvPr>
            <p:ph idx="1"/>
          </p:nvPr>
        </p:nvSpPr>
        <p:spPr/>
        <p:txBody>
          <a:bodyPr/>
          <a:lstStyle/>
          <a:p>
            <a:r>
              <a:rPr lang="en-GB" dirty="0"/>
              <a:t>Deep learning and AI are largely growing field and lot more can be done in </a:t>
            </a:r>
            <a:r>
              <a:rPr lang="en-GB" dirty="0" err="1"/>
              <a:t>te</a:t>
            </a:r>
            <a:r>
              <a:rPr lang="en-GB" dirty="0"/>
              <a:t> future as it becomes one of the best methods in all fields </a:t>
            </a:r>
            <a:endParaRPr lang="en-GB" dirty="0"/>
          </a:p>
          <a:p>
            <a:r>
              <a:rPr lang="en-GB" dirty="0"/>
              <a:t>Deep learning and AI helps contributes more towards crime prevention and cyber security</a:t>
            </a:r>
            <a:endParaRPr lang="en-GB" dirty="0"/>
          </a:p>
          <a:p>
            <a:r>
              <a:rPr lang="en-GB" dirty="0"/>
              <a:t>Human forces use the insights to prepare and respond to the attacks</a:t>
            </a:r>
            <a:endParaRPr lang="en-GB" dirty="0"/>
          </a:p>
          <a:p>
            <a:r>
              <a:rPr lang="en-GB" dirty="0"/>
              <a:t>Key take away would be how these techniques are used in real time</a:t>
            </a:r>
            <a:endParaRPr lang="en-GB"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a:t>REFERENCES</a:t>
            </a:r>
            <a:endParaRPr lang="en-GB" sz="4000" dirty="0"/>
          </a:p>
        </p:txBody>
      </p:sp>
      <p:sp>
        <p:nvSpPr>
          <p:cNvPr id="3" name="Content Placeholder 2"/>
          <p:cNvSpPr>
            <a:spLocks noGrp="1"/>
          </p:cNvSpPr>
          <p:nvPr>
            <p:ph idx="1"/>
          </p:nvPr>
        </p:nvSpPr>
        <p:spPr/>
        <p:txBody>
          <a:bodyPr>
            <a:normAutofit/>
          </a:bodyPr>
          <a:lstStyle/>
          <a:p>
            <a:r>
              <a:rPr lang="en-GB" sz="2000" dirty="0"/>
              <a:t>Walczak, S (2021) ‘Predicting Crime and Other Uses of Neural Networks in Police Decision Making’, </a:t>
            </a:r>
            <a:r>
              <a:rPr lang="en-GB" sz="2000" i="1" dirty="0"/>
              <a:t>Frontiers in Psychology</a:t>
            </a:r>
            <a:r>
              <a:rPr lang="en-GB" sz="2000" dirty="0"/>
              <a:t>, Available at</a:t>
            </a:r>
            <a:r>
              <a:rPr lang="en-GB" sz="1800" dirty="0"/>
              <a:t>: </a:t>
            </a:r>
            <a:r>
              <a:rPr lang="en-GB" sz="1800" dirty="0">
                <a:hlinkClick r:id="rId1"/>
              </a:rPr>
              <a:t>https://www.frontiersin.org/articles/10.3389/fpsyg.2021.587943/full</a:t>
            </a:r>
            <a:r>
              <a:rPr lang="en-GB" sz="1800" dirty="0"/>
              <a:t> </a:t>
            </a:r>
            <a:endParaRPr lang="en-GB" sz="1800" dirty="0"/>
          </a:p>
          <a:p>
            <a:r>
              <a:rPr lang="en-GB" sz="2000" dirty="0" err="1"/>
              <a:t>Fichtner</a:t>
            </a:r>
            <a:r>
              <a:rPr lang="en-GB" sz="2000" dirty="0"/>
              <a:t>, E (2022) ‘5 Amazing Applications of Deep Learning in </a:t>
            </a:r>
            <a:r>
              <a:rPr lang="en-GB" sz="2000" dirty="0" err="1"/>
              <a:t>Cybersecurity’,</a:t>
            </a:r>
            <a:r>
              <a:rPr lang="en-GB" sz="2000" i="1" dirty="0" err="1"/>
              <a:t>Datto</a:t>
            </a:r>
            <a:r>
              <a:rPr lang="en-GB" sz="2000" i="1" dirty="0"/>
              <a:t>, </a:t>
            </a:r>
            <a:r>
              <a:rPr lang="en-GB" sz="2000" dirty="0"/>
              <a:t>Available at: </a:t>
            </a:r>
            <a:r>
              <a:rPr lang="en-GB" sz="2000" dirty="0">
                <a:hlinkClick r:id="rId2"/>
              </a:rPr>
              <a:t>https://www.datto.com/blog/5-amazing-applications-of-deep-learning-in-cybersecurity</a:t>
            </a:r>
            <a:r>
              <a:rPr lang="en-GB" sz="2000" dirty="0"/>
              <a:t> </a:t>
            </a:r>
            <a:endParaRPr lang="en-GB" sz="2000" dirty="0"/>
          </a:p>
          <a:p>
            <a:r>
              <a:rPr lang="en-GB" sz="2000" dirty="0" err="1"/>
              <a:t>Browniee</a:t>
            </a:r>
            <a:r>
              <a:rPr lang="en-GB" sz="2000" dirty="0"/>
              <a:t>, J (2019) ‘A Gentle Introduction to the ImageNet Challenge (ILSVRC)’,</a:t>
            </a:r>
            <a:r>
              <a:rPr lang="en-GB" sz="2000" i="1" dirty="0"/>
              <a:t>Machine Learning Mastery, </a:t>
            </a:r>
            <a:r>
              <a:rPr lang="en-GB" sz="2000" dirty="0"/>
              <a:t>Available at: </a:t>
            </a:r>
            <a:r>
              <a:rPr lang="en-GB" sz="2000" dirty="0">
                <a:hlinkClick r:id="rId3"/>
              </a:rPr>
              <a:t>https://machinelearningmastery.com/introduction-to-the-imagenet-large-scale-visual-recognition-challenge-ilsvrc/</a:t>
            </a:r>
            <a:r>
              <a:rPr lang="en-GB" sz="2000" dirty="0"/>
              <a:t> </a:t>
            </a:r>
            <a:endParaRPr lang="en-GB"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endParaRPr lang="en-US" dirty="0"/>
          </a:p>
        </p:txBody>
      </p:sp>
      <p:sp>
        <p:nvSpPr>
          <p:cNvPr id="3" name="Content Placeholder 2"/>
          <p:cNvSpPr>
            <a:spLocks noGrp="1"/>
          </p:cNvSpPr>
          <p:nvPr>
            <p:ph idx="1"/>
          </p:nvPr>
        </p:nvSpPr>
        <p:spPr/>
        <p:txBody>
          <a:bodyPr/>
          <a:lstStyle/>
          <a:p>
            <a:r>
              <a:rPr lang="en-GB" dirty="0"/>
              <a:t>We all know what a crime is, don’t we?</a:t>
            </a:r>
            <a:endParaRPr lang="en-GB" dirty="0"/>
          </a:p>
          <a:p>
            <a:r>
              <a:rPr lang="en-GB" dirty="0"/>
              <a:t>W</a:t>
            </a:r>
            <a:r>
              <a:rPr lang="en-US" dirty="0"/>
              <a:t>ith increasing population and crime rate it takes more than manual work to contain crimes</a:t>
            </a:r>
            <a:endParaRPr lang="en-US" dirty="0"/>
          </a:p>
          <a:p>
            <a:r>
              <a:rPr lang="en-GB" dirty="0"/>
              <a:t>A</a:t>
            </a:r>
            <a:r>
              <a:rPr lang="en-US" dirty="0"/>
              <a:t>nalyzing and predicting the crime gives more insights helps the gover</a:t>
            </a:r>
            <a:r>
              <a:rPr lang="en-GB" dirty="0"/>
              <a:t>n</a:t>
            </a:r>
            <a:r>
              <a:rPr lang="en-US" dirty="0"/>
              <a:t>ment agents to fight crime </a:t>
            </a:r>
            <a:endParaRPr lang="en-US" dirty="0"/>
          </a:p>
          <a:p>
            <a:r>
              <a:rPr lang="en-US" dirty="0"/>
              <a:t>Deep learning is used to predict crime and help in response deployment. </a:t>
            </a:r>
            <a:r>
              <a:rPr lang="en-GB" dirty="0"/>
              <a:t>I</a:t>
            </a:r>
            <a:r>
              <a:rPr lang="en-US" dirty="0"/>
              <a:t>t is also used in cyber security</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1.Definition of case study, problem that exists and the need of deep learning, AI </a:t>
            </a:r>
            <a:endParaRPr lang="en-US" sz="3200" dirty="0"/>
          </a:p>
        </p:txBody>
      </p:sp>
      <p:sp>
        <p:nvSpPr>
          <p:cNvPr id="3" name="Content Placeholder 2"/>
          <p:cNvSpPr>
            <a:spLocks noGrp="1"/>
          </p:cNvSpPr>
          <p:nvPr>
            <p:ph idx="1"/>
          </p:nvPr>
        </p:nvSpPr>
        <p:spPr/>
        <p:txBody>
          <a:bodyPr/>
          <a:lstStyle/>
          <a:p>
            <a:r>
              <a:rPr lang="en-GB" dirty="0"/>
              <a:t>Crime prevention is an important aspect to protect public safety and national security </a:t>
            </a:r>
            <a:endParaRPr lang="en-GB" dirty="0"/>
          </a:p>
          <a:p>
            <a:r>
              <a:rPr lang="en-GB" dirty="0"/>
              <a:t>The problem with crime prevention is that crime is happening on a large scale and it becomes impossible to deal with it using human forces</a:t>
            </a:r>
            <a:endParaRPr lang="en-GB" dirty="0"/>
          </a:p>
          <a:p>
            <a:r>
              <a:rPr lang="en-GB" dirty="0"/>
              <a:t>Hence human beings need the assistance and insights from usage of machines and technologies and therefore deep learning and AI are used in this field. </a:t>
            </a:r>
            <a:endParaRPr lang="en-GB" dirty="0"/>
          </a:p>
          <a:p>
            <a:r>
              <a:rPr lang="en-GB" dirty="0"/>
              <a:t>T</a:t>
            </a:r>
            <a:r>
              <a:rPr lang="en-US" dirty="0"/>
              <a:t>his case study explains the need of deep learning can be used in crime prevention, assisting crime investigation and helping response deployment for crime hotspot areas</a:t>
            </a:r>
            <a:endParaRPr lang="en-US" dirty="0"/>
          </a:p>
          <a:p>
            <a:r>
              <a:rPr lang="en-GB" dirty="0"/>
              <a:t>It also helps in cyber security in preventing hackers and terrorists from cyber attacks</a:t>
            </a:r>
            <a:endParaRPr lang="en-US" dirty="0"/>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0" name="Rectangle 4109"/>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14426" y="533400"/>
            <a:ext cx="4529138" cy="1671639"/>
          </a:xfrm>
        </p:spPr>
        <p:txBody>
          <a:bodyPr>
            <a:normAutofit/>
          </a:bodyPr>
          <a:lstStyle/>
          <a:p>
            <a:r>
              <a:rPr lang="en-US" sz="2800"/>
              <a:t>NECESSITY OF DEEP LEARNING IN CRIME PREVENTION AND CYBER SECURITY</a:t>
            </a:r>
            <a:endParaRPr lang="en-US" sz="2800"/>
          </a:p>
        </p:txBody>
      </p:sp>
      <p:sp>
        <p:nvSpPr>
          <p:cNvPr id="3" name="Content Placeholder 2"/>
          <p:cNvSpPr>
            <a:spLocks noGrp="1"/>
          </p:cNvSpPr>
          <p:nvPr>
            <p:ph idx="1"/>
          </p:nvPr>
        </p:nvSpPr>
        <p:spPr>
          <a:xfrm>
            <a:off x="1104900" y="2205038"/>
            <a:ext cx="4405314" cy="4440311"/>
          </a:xfrm>
        </p:spPr>
        <p:txBody>
          <a:bodyPr>
            <a:normAutofit fontScale="92500" lnSpcReduction="20000"/>
          </a:bodyPr>
          <a:lstStyle/>
          <a:p>
            <a:pPr>
              <a:lnSpc>
                <a:spcPct val="90000"/>
              </a:lnSpc>
            </a:pPr>
            <a:r>
              <a:rPr lang="en-US" sz="1800" dirty="0"/>
              <a:t>Crime prevention cannot be fully taken on by human resources as it will be similar to searching a key in the dark</a:t>
            </a:r>
            <a:endParaRPr lang="en-US" sz="1800" dirty="0"/>
          </a:p>
          <a:p>
            <a:pPr>
              <a:lnSpc>
                <a:spcPct val="90000"/>
              </a:lnSpc>
            </a:pPr>
            <a:r>
              <a:rPr lang="en-GB" sz="1800" dirty="0"/>
              <a:t>T</a:t>
            </a:r>
            <a:r>
              <a:rPr lang="en-US" sz="1800" dirty="0"/>
              <a:t>he necessity of deep learning in this field comes into action while predicting how likely an offender will repeat the crime or identifying a criminal using image detection. </a:t>
            </a:r>
            <a:endParaRPr lang="en-GB" sz="1800" dirty="0"/>
          </a:p>
          <a:p>
            <a:pPr>
              <a:lnSpc>
                <a:spcPct val="90000"/>
              </a:lnSpc>
            </a:pPr>
            <a:r>
              <a:rPr lang="en-GB" sz="1800" dirty="0"/>
              <a:t>It is also used in assisting police investigation in decision making</a:t>
            </a:r>
            <a:endParaRPr lang="en-GB" sz="1800" dirty="0"/>
          </a:p>
          <a:p>
            <a:pPr>
              <a:lnSpc>
                <a:spcPct val="90000"/>
              </a:lnSpc>
            </a:pPr>
            <a:r>
              <a:rPr lang="en-GB" sz="1800" dirty="0"/>
              <a:t>Also used in crime hotspot detection</a:t>
            </a:r>
            <a:endParaRPr lang="en-GB" sz="1800" dirty="0"/>
          </a:p>
          <a:p>
            <a:pPr>
              <a:lnSpc>
                <a:spcPct val="90000"/>
              </a:lnSpc>
            </a:pPr>
            <a:r>
              <a:rPr lang="en-GB" sz="1800" dirty="0"/>
              <a:t>Deep learning helps in categorising tips from emergency calls into possible crimes and helping the agents to respond to an unknown crime</a:t>
            </a:r>
            <a:endParaRPr lang="en-US" sz="1800" dirty="0"/>
          </a:p>
          <a:p>
            <a:pPr>
              <a:lnSpc>
                <a:spcPct val="90000"/>
              </a:lnSpc>
            </a:pPr>
            <a:r>
              <a:rPr lang="en-GB" sz="1800" dirty="0"/>
              <a:t>D</a:t>
            </a:r>
            <a:r>
              <a:rPr lang="en-US" sz="1800" dirty="0"/>
              <a:t>eep learning </a:t>
            </a:r>
            <a:r>
              <a:rPr lang="en-GB" sz="1800" dirty="0"/>
              <a:t>is also used in cyber security for Intrusion detection and prevention systems, dealing with malware, spam and social engineering detection, network traffic analysis, user behaviour analytics. </a:t>
            </a:r>
            <a:endParaRPr lang="en-US" sz="1800" dirty="0"/>
          </a:p>
        </p:txBody>
      </p:sp>
      <p:cxnSp>
        <p:nvCxnSpPr>
          <p:cNvPr id="4112" name="Straight Connector 4111"/>
          <p:cNvCxnSpPr>
            <a:cxnSpLocks noGrp="1" noRot="1" noChangeAspect="1" noMove="1" noResize="1" noEditPoints="1" noAdjustHandles="1" noChangeArrowheads="1" noChangeShapeType="1"/>
          </p:cNvCxnSpPr>
          <p:nvPr/>
        </p:nvCxnSpPr>
        <p:spPr>
          <a:xfrm flipV="1">
            <a:off x="8430398" y="-1"/>
            <a:ext cx="2559923" cy="685799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114" name="Straight Connector 4113"/>
          <p:cNvCxnSpPr>
            <a:cxnSpLocks noGrp="1" noRot="1" noChangeAspect="1" noMove="1" noResize="1" noEditPoints="1" noAdjustHandles="1" noChangeArrowheads="1" noChangeShapeType="1"/>
          </p:cNvCxnSpPr>
          <p:nvPr/>
        </p:nvCxnSpPr>
        <p:spPr>
          <a:xfrm flipV="1">
            <a:off x="9741182" y="0"/>
            <a:ext cx="725518" cy="685799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Diagram&#10;&#10;Description automatically generated"/>
          <p:cNvPicPr>
            <a:picLocks noChangeAspect="1"/>
          </p:cNvPicPr>
          <p:nvPr/>
        </p:nvPicPr>
        <p:blipFill>
          <a:blip r:embed="rId1"/>
          <a:stretch>
            <a:fillRect/>
          </a:stretch>
        </p:blipFill>
        <p:spPr>
          <a:xfrm>
            <a:off x="5890437" y="1350335"/>
            <a:ext cx="5768164" cy="4846058"/>
          </a:xfrm>
          <a:prstGeom prst="rect">
            <a:avLst/>
          </a:prstGeom>
        </p:spPr>
      </p:pic>
      <p:sp>
        <p:nvSpPr>
          <p:cNvPr id="5" name="TextBox 4"/>
          <p:cNvSpPr txBox="1"/>
          <p:nvPr/>
        </p:nvSpPr>
        <p:spPr>
          <a:xfrm>
            <a:off x="7102549" y="1010093"/>
            <a:ext cx="3115339" cy="646331"/>
          </a:xfrm>
          <a:prstGeom prst="rect">
            <a:avLst/>
          </a:prstGeom>
          <a:noFill/>
        </p:spPr>
        <p:txBody>
          <a:bodyPr wrap="square" rtlCol="0">
            <a:spAutoFit/>
          </a:bodyPr>
          <a:lstStyle/>
          <a:p>
            <a:r>
              <a:rPr lang="en-GB" dirty="0"/>
              <a:t>Neural network e</a:t>
            </a:r>
            <a:r>
              <a:rPr lang="en-US" dirty="0"/>
              <a:t>xample of crime hotspot detection</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8" name="Rectangle 3087"/>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14426" y="533400"/>
            <a:ext cx="4529138" cy="1671639"/>
          </a:xfrm>
        </p:spPr>
        <p:txBody>
          <a:bodyPr>
            <a:normAutofit/>
          </a:bodyPr>
          <a:lstStyle/>
          <a:p>
            <a:r>
              <a:rPr lang="en-US" sz="2800" dirty="0"/>
              <a:t>2.PATTERN RECOGNISTION AND WHY IT IS NOT ENOUGH</a:t>
            </a:r>
            <a:endParaRPr lang="en-US" sz="2800" dirty="0"/>
          </a:p>
        </p:txBody>
      </p:sp>
      <p:sp>
        <p:nvSpPr>
          <p:cNvPr id="3" name="Content Placeholder 2"/>
          <p:cNvSpPr>
            <a:spLocks noGrp="1"/>
          </p:cNvSpPr>
          <p:nvPr>
            <p:ph idx="1"/>
          </p:nvPr>
        </p:nvSpPr>
        <p:spPr>
          <a:xfrm>
            <a:off x="1104900" y="2205038"/>
            <a:ext cx="4405314" cy="4119561"/>
          </a:xfrm>
        </p:spPr>
        <p:txBody>
          <a:bodyPr>
            <a:normAutofit/>
          </a:bodyPr>
          <a:lstStyle/>
          <a:p>
            <a:pPr>
              <a:lnSpc>
                <a:spcPct val="90000"/>
              </a:lnSpc>
            </a:pPr>
            <a:r>
              <a:rPr lang="en-GB" sz="1800" dirty="0"/>
              <a:t>P</a:t>
            </a:r>
            <a:r>
              <a:rPr lang="en-US" sz="1800" dirty="0"/>
              <a:t>attern recognistion is a method that uses machine learning algorithm to find any pattern in the data to provide useful insights</a:t>
            </a:r>
            <a:endParaRPr lang="en-US" sz="1800" dirty="0"/>
          </a:p>
          <a:p>
            <a:pPr>
              <a:lnSpc>
                <a:spcPct val="90000"/>
              </a:lnSpc>
            </a:pPr>
            <a:r>
              <a:rPr lang="en-GB" sz="1800" dirty="0"/>
              <a:t>I</a:t>
            </a:r>
            <a:r>
              <a:rPr lang="en-US" sz="1800" dirty="0"/>
              <a:t>t can be used for finger print analysis etc</a:t>
            </a:r>
            <a:endParaRPr lang="en-US" sz="1800" dirty="0"/>
          </a:p>
          <a:p>
            <a:pPr>
              <a:lnSpc>
                <a:spcPct val="90000"/>
              </a:lnSpc>
            </a:pPr>
            <a:r>
              <a:rPr lang="en-GB" sz="1800" dirty="0"/>
              <a:t>P</a:t>
            </a:r>
            <a:r>
              <a:rPr lang="en-US" sz="1800" dirty="0"/>
              <a:t>attern recognition is used for recognising patterns of crime happening in specific areas using latitude and longitude data which helps in declaring crime hotspot areas</a:t>
            </a:r>
            <a:endParaRPr lang="en-US" sz="1800" dirty="0"/>
          </a:p>
          <a:p>
            <a:pPr>
              <a:lnSpc>
                <a:spcPct val="90000"/>
              </a:lnSpc>
            </a:pPr>
            <a:r>
              <a:rPr lang="en-GB" sz="1800" dirty="0"/>
              <a:t>B</a:t>
            </a:r>
            <a:r>
              <a:rPr lang="en-US" sz="1800" dirty="0"/>
              <a:t>ut it is not enough when it comes to image detection and potential crime prevention as it only provides insights. </a:t>
            </a:r>
            <a:endParaRPr lang="en-US" sz="1800" dirty="0"/>
          </a:p>
          <a:p>
            <a:pPr>
              <a:lnSpc>
                <a:spcPct val="90000"/>
              </a:lnSpc>
            </a:pPr>
            <a:r>
              <a:rPr lang="en-GB" sz="1800" dirty="0"/>
              <a:t>I</a:t>
            </a:r>
            <a:r>
              <a:rPr lang="en-US" sz="1800" dirty="0"/>
              <a:t>t may act as a step in crime prevention but not an adeqaute full solution. </a:t>
            </a:r>
            <a:endParaRPr lang="en-US" sz="1800" dirty="0"/>
          </a:p>
        </p:txBody>
      </p:sp>
      <p:cxnSp>
        <p:nvCxnSpPr>
          <p:cNvPr id="3090" name="Straight Connector 3089"/>
          <p:cNvCxnSpPr>
            <a:cxnSpLocks noGrp="1" noRot="1" noChangeAspect="1" noMove="1" noResize="1" noEditPoints="1" noAdjustHandles="1" noChangeArrowheads="1" noChangeShapeType="1"/>
          </p:cNvCxnSpPr>
          <p:nvPr/>
        </p:nvCxnSpPr>
        <p:spPr>
          <a:xfrm flipV="1">
            <a:off x="8430398" y="-1"/>
            <a:ext cx="2559923" cy="685799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92" name="Straight Connector 3091"/>
          <p:cNvCxnSpPr>
            <a:cxnSpLocks noGrp="1" noRot="1" noChangeAspect="1" noMove="1" noResize="1" noEditPoints="1" noAdjustHandles="1" noChangeArrowheads="1" noChangeShapeType="1"/>
          </p:cNvCxnSpPr>
          <p:nvPr/>
        </p:nvCxnSpPr>
        <p:spPr>
          <a:xfrm flipV="1">
            <a:off x="9741182" y="0"/>
            <a:ext cx="725518" cy="685799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3076" name="Picture 4" descr="Graphical user interface, table&#10;&#10;Description automatically generated"/>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5653090" y="967562"/>
            <a:ext cx="6005511" cy="50504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720649" y="606056"/>
            <a:ext cx="4529138" cy="338554"/>
          </a:xfrm>
          <a:prstGeom prst="rect">
            <a:avLst/>
          </a:prstGeom>
          <a:noFill/>
        </p:spPr>
        <p:txBody>
          <a:bodyPr wrap="square" rtlCol="0">
            <a:spAutoFit/>
          </a:bodyPr>
          <a:lstStyle/>
          <a:p>
            <a:r>
              <a:rPr lang="en-GB" sz="1600" dirty="0"/>
              <a:t>E</a:t>
            </a:r>
            <a:r>
              <a:rPr lang="en-US" sz="1600" dirty="0"/>
              <a:t>xample for Pattern detection for crime hotspot detection</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414670"/>
            <a:ext cx="9906000" cy="1414129"/>
          </a:xfrm>
        </p:spPr>
        <p:txBody>
          <a:bodyPr>
            <a:noAutofit/>
          </a:bodyPr>
          <a:lstStyle/>
          <a:p>
            <a:r>
              <a:rPr lang="de-DE" altLang="en-US" sz="2400" dirty="0"/>
              <a:t>3</a:t>
            </a:r>
            <a:r>
              <a:rPr lang="en-US" sz="2400" dirty="0"/>
              <a:t>. Description of what machine learning is and how it could help on </a:t>
            </a:r>
            <a:r>
              <a:rPr lang="en-US" sz="2400" dirty="0" err="1"/>
              <a:t>solv</a:t>
            </a:r>
            <a:r>
              <a:rPr lang="de-DE" altLang="en-US" sz="2400" dirty="0"/>
              <a:t>es</a:t>
            </a:r>
            <a:r>
              <a:rPr lang="en-US" sz="2400" dirty="0"/>
              <a:t> </a:t>
            </a:r>
            <a:r>
              <a:rPr lang="de-DE" altLang="en-US" sz="2400" dirty="0"/>
              <a:t>and </a:t>
            </a:r>
            <a:r>
              <a:rPr lang="de-DE" altLang="en-US" sz="2400" dirty="0" err="1"/>
              <a:t>Prevents</a:t>
            </a:r>
            <a:r>
              <a:rPr lang="de-DE" altLang="en-US" sz="2400" dirty="0"/>
              <a:t> </a:t>
            </a:r>
            <a:r>
              <a:rPr lang="de-DE" altLang="en-US" sz="2400" dirty="0" err="1"/>
              <a:t>from</a:t>
            </a:r>
            <a:r>
              <a:rPr lang="de-DE" altLang="en-US" sz="2400" dirty="0"/>
              <a:t> </a:t>
            </a:r>
            <a:r>
              <a:rPr lang="de-DE" altLang="en-US" sz="2400" dirty="0" err="1"/>
              <a:t>Cyber</a:t>
            </a:r>
            <a:r>
              <a:rPr lang="de-DE" altLang="en-US" sz="2400" dirty="0"/>
              <a:t> </a:t>
            </a:r>
            <a:r>
              <a:rPr lang="de-DE" altLang="en-US" sz="2400" dirty="0" err="1"/>
              <a:t>crimes</a:t>
            </a:r>
            <a:r>
              <a:rPr lang="de-DE" altLang="en-US" sz="2400" dirty="0"/>
              <a:t> </a:t>
            </a:r>
            <a:r>
              <a:rPr lang="en-US" sz="2400" dirty="0"/>
              <a:t> and why it is not sufficient, and we need Deep Learning and AI to work with it</a:t>
            </a:r>
            <a:r>
              <a:rPr lang="en-US" sz="1800" dirty="0"/>
              <a:t>.</a:t>
            </a:r>
            <a:endParaRPr lang="en-US" sz="2000" dirty="0"/>
          </a:p>
        </p:txBody>
      </p:sp>
      <p:sp>
        <p:nvSpPr>
          <p:cNvPr id="3" name="Content Placeholder 2"/>
          <p:cNvSpPr>
            <a:spLocks noGrp="1"/>
          </p:cNvSpPr>
          <p:nvPr>
            <p:ph idx="1"/>
          </p:nvPr>
        </p:nvSpPr>
        <p:spPr/>
        <p:txBody>
          <a:bodyPr>
            <a:normAutofit fontScale="70000" lnSpcReduction="20000"/>
          </a:bodyPr>
          <a:lstStyle/>
          <a:p>
            <a:pPr marL="0" indent="0" algn="l">
              <a:buNone/>
            </a:pPr>
            <a:r>
              <a:rPr lang="de-DE" altLang="en-US" b="1" dirty="0" err="1"/>
              <a:t>What</a:t>
            </a:r>
            <a:r>
              <a:rPr lang="de-DE" altLang="en-US" b="1" dirty="0"/>
              <a:t> </a:t>
            </a:r>
            <a:r>
              <a:rPr lang="de-DE" altLang="en-US" b="1" dirty="0" err="1"/>
              <a:t>is</a:t>
            </a:r>
            <a:r>
              <a:rPr lang="de-DE" altLang="en-US" b="1" dirty="0"/>
              <a:t> </a:t>
            </a:r>
            <a:r>
              <a:rPr lang="de-DE" altLang="en-US" b="1" dirty="0" err="1"/>
              <a:t>Machine</a:t>
            </a:r>
            <a:r>
              <a:rPr lang="de-DE" altLang="en-US" b="1" dirty="0"/>
              <a:t> Learning?</a:t>
            </a:r>
            <a:endParaRPr lang="de-DE" altLang="en-US" b="1" dirty="0"/>
          </a:p>
          <a:p>
            <a:pPr algn="l"/>
            <a:endParaRPr lang="en-US" dirty="0"/>
          </a:p>
          <a:p>
            <a:pPr marL="514350" indent="-514350" algn="l">
              <a:buFont typeface="Arial" panose="020B0604020202020204" pitchFamily="34" charset="0"/>
              <a:buChar char="•"/>
            </a:pPr>
            <a:r>
              <a:rPr lang="en-US" dirty="0"/>
              <a:t>A subfield of artificial intelligence (AI) and computer science called machine learning focuses on using data and algorithms to simulate how humans learn, gradually increasing the accuracy of the system.</a:t>
            </a:r>
            <a:endParaRPr lang="en-US" dirty="0"/>
          </a:p>
          <a:p>
            <a:pPr algn="l">
              <a:buFont typeface="Arial" panose="020B0604020202020204" pitchFamily="34" charset="0"/>
            </a:pPr>
            <a:endParaRPr lang="de-DE" altLang="en-US" dirty="0">
              <a:sym typeface="+mn-ea"/>
            </a:endParaRPr>
          </a:p>
          <a:p>
            <a:pPr marL="0" indent="0" algn="l">
              <a:buNone/>
            </a:pPr>
            <a:r>
              <a:rPr lang="de-DE" altLang="en-US" b="1" dirty="0">
                <a:sym typeface="+mn-ea"/>
              </a:rPr>
              <a:t>H</a:t>
            </a:r>
            <a:r>
              <a:rPr lang="en-US" b="1" dirty="0">
                <a:sym typeface="+mn-ea"/>
              </a:rPr>
              <a:t>ow</a:t>
            </a:r>
            <a:r>
              <a:rPr lang="de-DE" altLang="en-US" b="1" dirty="0">
                <a:sym typeface="+mn-ea"/>
              </a:rPr>
              <a:t> </a:t>
            </a:r>
            <a:r>
              <a:rPr lang="de-DE" altLang="en-US" b="1" dirty="0" err="1">
                <a:sym typeface="+mn-ea"/>
              </a:rPr>
              <a:t>Machine</a:t>
            </a:r>
            <a:r>
              <a:rPr lang="de-DE" altLang="en-US" b="1" dirty="0">
                <a:sym typeface="+mn-ea"/>
              </a:rPr>
              <a:t> Learning</a:t>
            </a:r>
            <a:r>
              <a:rPr lang="en-US" b="1" dirty="0">
                <a:sym typeface="+mn-ea"/>
              </a:rPr>
              <a:t> could help on </a:t>
            </a:r>
            <a:r>
              <a:rPr lang="en-US" b="1" dirty="0" err="1">
                <a:sym typeface="+mn-ea"/>
              </a:rPr>
              <a:t>solv</a:t>
            </a:r>
            <a:r>
              <a:rPr lang="de-DE" altLang="en-US" b="1" dirty="0">
                <a:sym typeface="+mn-ea"/>
              </a:rPr>
              <a:t>es</a:t>
            </a:r>
            <a:r>
              <a:rPr lang="en-US" b="1" dirty="0">
                <a:sym typeface="+mn-ea"/>
              </a:rPr>
              <a:t> </a:t>
            </a:r>
            <a:r>
              <a:rPr lang="de-DE" altLang="en-US" b="1" dirty="0">
                <a:sym typeface="+mn-ea"/>
              </a:rPr>
              <a:t>and </a:t>
            </a:r>
            <a:r>
              <a:rPr lang="de-DE" altLang="en-US" b="1" dirty="0" err="1">
                <a:sym typeface="+mn-ea"/>
              </a:rPr>
              <a:t>Prevents</a:t>
            </a:r>
            <a:r>
              <a:rPr lang="de-DE" altLang="en-US" b="1" dirty="0">
                <a:sym typeface="+mn-ea"/>
              </a:rPr>
              <a:t> </a:t>
            </a:r>
            <a:r>
              <a:rPr lang="de-DE" altLang="en-US" b="1" dirty="0" err="1">
                <a:sym typeface="+mn-ea"/>
              </a:rPr>
              <a:t>from</a:t>
            </a:r>
            <a:r>
              <a:rPr lang="de-DE" altLang="en-US" b="1" dirty="0">
                <a:sym typeface="+mn-ea"/>
              </a:rPr>
              <a:t> </a:t>
            </a:r>
            <a:r>
              <a:rPr lang="de-DE" altLang="en-US" b="1" dirty="0" err="1">
                <a:sym typeface="+mn-ea"/>
              </a:rPr>
              <a:t>Cyber</a:t>
            </a:r>
            <a:r>
              <a:rPr lang="de-DE" altLang="en-US" b="1" dirty="0">
                <a:sym typeface="+mn-ea"/>
              </a:rPr>
              <a:t> </a:t>
            </a:r>
            <a:r>
              <a:rPr lang="de-DE" altLang="en-US" b="1" dirty="0" err="1">
                <a:sym typeface="+mn-ea"/>
              </a:rPr>
              <a:t>crimes</a:t>
            </a:r>
            <a:r>
              <a:rPr lang="de-DE" altLang="en-US" b="1" dirty="0">
                <a:sym typeface="+mn-ea"/>
              </a:rPr>
              <a:t>?</a:t>
            </a:r>
            <a:endParaRPr lang="en-US" b="1" dirty="0"/>
          </a:p>
          <a:p>
            <a:pPr marL="514350" indent="-514350" algn="l">
              <a:buFont typeface="Arial" panose="020B0604020202020204" pitchFamily="34" charset="0"/>
              <a:buChar char="•"/>
            </a:pPr>
            <a:r>
              <a:rPr lang="en-US" dirty="0"/>
              <a:t>Machine learning is a subset of artificial intelligence that uses algorithms derived from previous data sets and statistical analysis to make assumptions about computer behavior. The computer can then adjust its behavior and even perform unprogrammed functions. These capabilities have made machine learning an important cybersecurity asset. . </a:t>
            </a:r>
            <a:endParaRPr lang="en-US" dirty="0"/>
          </a:p>
          <a:p>
            <a:pPr marL="514350" indent="-514350" algn="l">
              <a:buFont typeface="Arial" panose="020B0604020202020204" pitchFamily="34" charset="0"/>
              <a:buChar char="•"/>
            </a:pPr>
            <a:r>
              <a:rPr lang="de-DE" altLang="en-US" dirty="0" err="1">
                <a:sym typeface="+mn-ea"/>
              </a:rPr>
              <a:t>Detecting</a:t>
            </a:r>
            <a:r>
              <a:rPr lang="de-DE" altLang="en-US" dirty="0">
                <a:sym typeface="+mn-ea"/>
              </a:rPr>
              <a:t> </a:t>
            </a:r>
            <a:r>
              <a:rPr lang="de-DE" altLang="en-US" dirty="0" err="1">
                <a:sym typeface="+mn-ea"/>
              </a:rPr>
              <a:t>Threats</a:t>
            </a:r>
            <a:r>
              <a:rPr lang="de-DE" altLang="en-US" dirty="0">
                <a:sym typeface="+mn-ea"/>
              </a:rPr>
              <a:t>.</a:t>
            </a:r>
            <a:endParaRPr lang="en-US" dirty="0"/>
          </a:p>
          <a:p>
            <a:pPr marL="514350" indent="-514350" algn="l">
              <a:buFont typeface="Arial" panose="020B0604020202020204" pitchFamily="34" charset="0"/>
              <a:buChar char="•"/>
            </a:pPr>
            <a:r>
              <a:rPr lang="de-DE" altLang="en-US" dirty="0" err="1"/>
              <a:t>Prediction</a:t>
            </a:r>
            <a:r>
              <a:rPr lang="en-US" dirty="0"/>
              <a:t>.</a:t>
            </a:r>
            <a:endParaRPr lang="en-US" dirty="0"/>
          </a:p>
          <a:p>
            <a:pPr marL="514350" indent="-514350" algn="l">
              <a:buFont typeface="Arial" panose="020B0604020202020204" pitchFamily="34" charset="0"/>
              <a:buChar char="•"/>
            </a:pPr>
            <a:r>
              <a:rPr lang="de-DE" altLang="en-US" dirty="0" err="1"/>
              <a:t>Example</a:t>
            </a:r>
            <a:r>
              <a:rPr lang="de-DE" altLang="en-US" dirty="0"/>
              <a:t> - Antivirus</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1626781"/>
            <a:ext cx="9906000" cy="4407197"/>
          </a:xfrm>
        </p:spPr>
        <p:txBody>
          <a:bodyPr>
            <a:normAutofit/>
          </a:bodyPr>
          <a:lstStyle/>
          <a:p>
            <a:pPr marL="0" indent="0" algn="just">
              <a:buNone/>
            </a:pPr>
            <a:r>
              <a:rPr lang="de-DE" altLang="en-US" sz="1800" b="1" dirty="0"/>
              <a:t>Challenges </a:t>
            </a:r>
            <a:r>
              <a:rPr lang="de-DE" altLang="en-US" sz="1800" b="1" dirty="0" err="1"/>
              <a:t>for</a:t>
            </a:r>
            <a:r>
              <a:rPr lang="de-DE" altLang="en-US" sz="1800" b="1" dirty="0"/>
              <a:t> </a:t>
            </a:r>
            <a:r>
              <a:rPr lang="de-DE" altLang="en-US" sz="1800" b="1" dirty="0" err="1"/>
              <a:t>Machine</a:t>
            </a:r>
            <a:r>
              <a:rPr lang="de-DE" altLang="en-US" sz="1800" b="1" dirty="0"/>
              <a:t> </a:t>
            </a:r>
            <a:r>
              <a:rPr lang="de-DE" altLang="en-US" sz="1800" b="1" dirty="0" err="1"/>
              <a:t>learning</a:t>
            </a:r>
            <a:r>
              <a:rPr lang="de-DE" altLang="en-US" sz="1800" b="1" dirty="0"/>
              <a:t> in </a:t>
            </a:r>
            <a:r>
              <a:rPr lang="de-DE" altLang="en-US" sz="1800" b="1" dirty="0" err="1"/>
              <a:t>cyber</a:t>
            </a:r>
            <a:r>
              <a:rPr lang="de-DE" altLang="en-US" sz="1800" b="1" dirty="0"/>
              <a:t> </a:t>
            </a:r>
            <a:r>
              <a:rPr lang="de-DE" altLang="en-US" sz="1800" b="1" dirty="0" err="1"/>
              <a:t>crime</a:t>
            </a:r>
            <a:r>
              <a:rPr lang="de-DE" altLang="en-US" sz="1800" b="1" dirty="0"/>
              <a:t> </a:t>
            </a:r>
            <a:endParaRPr lang="en-US" sz="1800" b="1" dirty="0"/>
          </a:p>
          <a:p>
            <a:pPr marL="0" indent="0" algn="just">
              <a:buNone/>
            </a:pPr>
            <a:endParaRPr lang="en-US" sz="1800" dirty="0"/>
          </a:p>
          <a:p>
            <a:pPr marL="0" indent="0" algn="just">
              <a:buNone/>
            </a:pPr>
            <a:r>
              <a:rPr lang="de-DE" altLang="en-US" sz="1800" dirty="0"/>
              <a:t>1. </a:t>
            </a:r>
            <a:r>
              <a:rPr lang="en-US" sz="1800" dirty="0" err="1"/>
              <a:t>Increas</a:t>
            </a:r>
            <a:r>
              <a:rPr lang="de-DE" altLang="en-US" sz="1800" dirty="0" err="1"/>
              <a:t>ing</a:t>
            </a:r>
            <a:r>
              <a:rPr lang="en-US" sz="1800" dirty="0"/>
              <a:t> number of connections</a:t>
            </a:r>
            <a:r>
              <a:rPr lang="de-DE" altLang="en-US" sz="1800" dirty="0"/>
              <a:t>.</a:t>
            </a:r>
            <a:endParaRPr lang="en-US" sz="1800" dirty="0"/>
          </a:p>
          <a:p>
            <a:pPr marL="0" indent="0" algn="just">
              <a:buNone/>
            </a:pPr>
            <a:endParaRPr lang="en-US" sz="1800" dirty="0"/>
          </a:p>
          <a:p>
            <a:pPr marL="0" indent="0" algn="just">
              <a:buNone/>
            </a:pPr>
            <a:r>
              <a:rPr lang="de-DE" altLang="en-US" sz="1800" dirty="0">
                <a:sym typeface="+mn-ea"/>
              </a:rPr>
              <a:t>2. </a:t>
            </a:r>
            <a:r>
              <a:rPr lang="en-US" sz="1800" dirty="0">
                <a:sym typeface="+mn-ea"/>
              </a:rPr>
              <a:t>Machine learning data requirements</a:t>
            </a:r>
            <a:r>
              <a:rPr lang="de-DE" altLang="en-US" sz="1800" dirty="0">
                <a:sym typeface="+mn-ea"/>
              </a:rPr>
              <a:t>.</a:t>
            </a:r>
            <a:endParaRPr lang="de-DE" altLang="en-US" sz="1800" dirty="0">
              <a:sym typeface="+mn-ea"/>
            </a:endParaRPr>
          </a:p>
          <a:p>
            <a:pPr marL="0" indent="0" algn="just">
              <a:buNone/>
            </a:pPr>
            <a:endParaRPr lang="de-DE" altLang="en-US" sz="1800" dirty="0">
              <a:sym typeface="+mn-ea"/>
            </a:endParaRPr>
          </a:p>
          <a:p>
            <a:pPr marL="0" indent="0" algn="just">
              <a:buNone/>
            </a:pPr>
            <a:r>
              <a:rPr lang="de-DE" altLang="en-US" sz="1800" dirty="0"/>
              <a:t>3. Technical </a:t>
            </a:r>
            <a:r>
              <a:rPr lang="de-DE" altLang="en-US" sz="1800" dirty="0" err="1"/>
              <a:t>talent</a:t>
            </a:r>
            <a:r>
              <a:rPr lang="de-DE" altLang="en-US" sz="1800" dirty="0"/>
              <a:t> </a:t>
            </a:r>
            <a:r>
              <a:rPr lang="de-DE" altLang="en-US" sz="1800" dirty="0" err="1"/>
              <a:t>shortages</a:t>
            </a:r>
            <a:endParaRPr lang="en-US" sz="1800" dirty="0"/>
          </a:p>
          <a:p>
            <a:pPr algn="just"/>
            <a:endParaRPr lang="en-US" sz="1800" dirty="0"/>
          </a:p>
          <a:p>
            <a:pPr algn="just"/>
            <a:r>
              <a:rPr lang="en-US" sz="1800" dirty="0"/>
              <a:t>85 million </a:t>
            </a:r>
            <a:r>
              <a:rPr lang="de-DE" altLang="en-US" sz="1800" dirty="0" err="1"/>
              <a:t>technically</a:t>
            </a:r>
            <a:r>
              <a:rPr lang="de-DE" altLang="en-US" sz="1800" dirty="0"/>
              <a:t> </a:t>
            </a:r>
            <a:r>
              <a:rPr lang="en-US" sz="1800" dirty="0"/>
              <a:t>skilled jobs are expected to go</a:t>
            </a:r>
            <a:r>
              <a:rPr lang="de-DE" altLang="en-US" sz="1800" dirty="0"/>
              <a:t> </a:t>
            </a:r>
            <a:r>
              <a:rPr lang="de-DE" altLang="en-US" sz="1800" dirty="0" err="1"/>
              <a:t>vacant</a:t>
            </a:r>
            <a:r>
              <a:rPr lang="en-US" sz="1800" dirty="0"/>
              <a:t> by 2030.</a:t>
            </a:r>
            <a:endParaRPr lang="en-US" sz="1800" dirty="0"/>
          </a:p>
          <a:p>
            <a:endParaRPr lang="en-US" dirty="0"/>
          </a:p>
        </p:txBody>
      </p:sp>
    </p:spTree>
  </p:cSld>
  <p:clrMapOvr>
    <a:masterClrMapping/>
  </p:clrMapOvr>
</p:sld>
</file>

<file path=ppt/theme/theme1.xml><?xml version="1.0" encoding="utf-8"?>
<a:theme xmlns:a="http://schemas.openxmlformats.org/drawingml/2006/main" name="AngleLinesVTI">
  <a:themeElements>
    <a:clrScheme name="AnalogousFromLightSeedLeftStep">
      <a:dk1>
        <a:srgbClr val="000000"/>
      </a:dk1>
      <a:lt1>
        <a:srgbClr val="FFFFFF"/>
      </a:lt1>
      <a:dk2>
        <a:srgbClr val="24393F"/>
      </a:dk2>
      <a:lt2>
        <a:srgbClr val="E8E8E2"/>
      </a:lt2>
      <a:accent1>
        <a:srgbClr val="8885D7"/>
      </a:accent1>
      <a:accent2>
        <a:srgbClr val="6A90CE"/>
      </a:accent2>
      <a:accent3>
        <a:srgbClr val="5AAEC3"/>
      </a:accent3>
      <a:accent4>
        <a:srgbClr val="5DB4A2"/>
      </a:accent4>
      <a:accent5>
        <a:srgbClr val="68B484"/>
      </a:accent5>
      <a:accent6>
        <a:srgbClr val="62B65E"/>
      </a:accent6>
      <a:hlink>
        <a:srgbClr val="848651"/>
      </a:hlink>
      <a:folHlink>
        <a:srgbClr val="7F7F7F"/>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11614</Words>
  <Application>WPS Presentation</Application>
  <PresentationFormat>Widescreen</PresentationFormat>
  <Paragraphs>309</Paragraphs>
  <Slides>34</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34</vt:i4>
      </vt:variant>
    </vt:vector>
  </HeadingPairs>
  <TitlesOfParts>
    <vt:vector size="48" baseType="lpstr">
      <vt:lpstr>Arial</vt:lpstr>
      <vt:lpstr>SimSun</vt:lpstr>
      <vt:lpstr>Wingdings</vt:lpstr>
      <vt:lpstr>Calibri</vt:lpstr>
      <vt:lpstr>Times New Roman</vt:lpstr>
      <vt:lpstr>Helvetica Neue</vt:lpstr>
      <vt:lpstr>Univers Condensed Light</vt:lpstr>
      <vt:lpstr>苹方-简</vt:lpstr>
      <vt:lpstr>Microsoft YaHei</vt:lpstr>
      <vt:lpstr>汉仪旗黑</vt:lpstr>
      <vt:lpstr>Arial Unicode MS</vt:lpstr>
      <vt:lpstr>Walbaum Display Light</vt:lpstr>
      <vt:lpstr>宋体-简</vt:lpstr>
      <vt:lpstr>AngleLinesVTI</vt:lpstr>
      <vt:lpstr>PowerPoint 演示文稿</vt:lpstr>
      <vt:lpstr>USAGE OF DEEP LEARNING        IN CRIME        PREVENTION AND CYBER SECURITY</vt:lpstr>
      <vt:lpstr>Can really deep learning help in this field? </vt:lpstr>
      <vt:lpstr>INTRODUCTION</vt:lpstr>
      <vt:lpstr>1.Definition of case study, problem that exists and the need of deep learning, AI </vt:lpstr>
      <vt:lpstr>NECESSITY OF DEEP LEARNING IN CRIME PREVENTION AND CYBER SECURITY</vt:lpstr>
      <vt:lpstr>2.PATTERN RECOGNISTION AND WHY IT IS NOT ENOUGH</vt:lpstr>
      <vt:lpstr>3. Description of what machine learning is and how it could help on solves and Prevents from Cyber crimes  and why it is not sufficient, and we need Deep Learning and AI to work with it.</vt:lpstr>
      <vt:lpstr>PowerPoint 演示文稿</vt:lpstr>
      <vt:lpstr>Percentage of internet users in selected countries who have ever experienced any cyber crime from November to December 2021 </vt:lpstr>
      <vt:lpstr>PowerPoint 演示文稿</vt:lpstr>
      <vt:lpstr>PowerPoint 演示文稿</vt:lpstr>
      <vt:lpstr>4. Reason why Deep learning is more sufficient in achieving solution to prevent crimes and cyber Security? </vt:lpstr>
      <vt:lpstr>5 .Describe briefly: Multi-Layer Perceptron, Deep Neural Networks and Recurrent Neural Networks. </vt:lpstr>
      <vt:lpstr>Artificial Neural Networks</vt:lpstr>
      <vt:lpstr>Multi-Layer Perceptron (MLP)</vt:lpstr>
      <vt:lpstr>Deep Neural Networks (DNNs)</vt:lpstr>
      <vt:lpstr>Recurrent Neural Networks (RNNs)</vt:lpstr>
      <vt:lpstr>Similarities</vt:lpstr>
      <vt:lpstr>Differences</vt:lpstr>
      <vt:lpstr>Advantages</vt:lpstr>
      <vt:lpstr>Disadvantages</vt:lpstr>
      <vt:lpstr>6.Describe the key equation of neural networks and what is the functionality of each element of it.</vt:lpstr>
      <vt:lpstr> 7. Describe Convolutional Neural Networks (CNNs) and what they offer versus Neural Networks. </vt:lpstr>
      <vt:lpstr>Convolutional layer</vt:lpstr>
      <vt:lpstr>Pooling layer</vt:lpstr>
      <vt:lpstr>Flattening</vt:lpstr>
      <vt:lpstr>Output layer</vt:lpstr>
      <vt:lpstr>PowerPoint 演示文稿</vt:lpstr>
      <vt:lpstr>What CNN offers vs Neural Networks:</vt:lpstr>
      <vt:lpstr> 8. Describe one of the main networks for DL (LeNet, AlexNet etc.) highlighting their characteristics and overall additional outcome they have offered to the AI. </vt:lpstr>
      <vt:lpstr>PowerPoint 演示文稿</vt:lpstr>
      <vt:lpstr>CONCLUSION </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Sekar Aravind Palanisamy</dc:creator>
  <cp:lastModifiedBy>super</cp:lastModifiedBy>
  <cp:revision>48</cp:revision>
  <dcterms:created xsi:type="dcterms:W3CDTF">2023-09-11T14:52:55Z</dcterms:created>
  <dcterms:modified xsi:type="dcterms:W3CDTF">2023-09-11T14:52:55Z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1033-5.4.4.8063</vt:lpwstr>
  </property>
</Properties>
</file>